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7" r:id="rId2"/>
    <p:sldId id="278" r:id="rId3"/>
    <p:sldId id="285" r:id="rId4"/>
    <p:sldId id="280" r:id="rId5"/>
    <p:sldId id="279" r:id="rId6"/>
    <p:sldId id="4712" r:id="rId7"/>
    <p:sldId id="4713" r:id="rId8"/>
    <p:sldId id="291" r:id="rId9"/>
    <p:sldId id="297" r:id="rId10"/>
    <p:sldId id="300" r:id="rId11"/>
    <p:sldId id="4716" r:id="rId12"/>
    <p:sldId id="298" r:id="rId13"/>
    <p:sldId id="299" r:id="rId14"/>
    <p:sldId id="301" r:id="rId15"/>
    <p:sldId id="318" r:id="rId16"/>
    <p:sldId id="302" r:id="rId17"/>
    <p:sldId id="317" r:id="rId18"/>
    <p:sldId id="303" r:id="rId19"/>
    <p:sldId id="292" r:id="rId20"/>
    <p:sldId id="293" r:id="rId21"/>
    <p:sldId id="304" r:id="rId22"/>
    <p:sldId id="316" r:id="rId23"/>
    <p:sldId id="294" r:id="rId24"/>
    <p:sldId id="4715" r:id="rId25"/>
    <p:sldId id="319" r:id="rId26"/>
    <p:sldId id="320" r:id="rId27"/>
    <p:sldId id="295" r:id="rId28"/>
    <p:sldId id="305" r:id="rId29"/>
    <p:sldId id="282" r:id="rId30"/>
    <p:sldId id="4714"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E16574-581F-4A04-91D0-66AACCBE7ACC}">
          <p14:sldIdLst>
            <p14:sldId id="277"/>
            <p14:sldId id="278"/>
            <p14:sldId id="285"/>
            <p14:sldId id="280"/>
            <p14:sldId id="279"/>
          </p14:sldIdLst>
        </p14:section>
        <p14:section name="02 Introduction to Datasphere" id="{2113C194-9028-41D8-9F06-2CA8400E84B0}">
          <p14:sldIdLst>
            <p14:sldId id="4712"/>
            <p14:sldId id="4713"/>
            <p14:sldId id="291"/>
            <p14:sldId id="297"/>
            <p14:sldId id="300"/>
            <p14:sldId id="4716"/>
            <p14:sldId id="298"/>
            <p14:sldId id="299"/>
            <p14:sldId id="301"/>
            <p14:sldId id="318"/>
            <p14:sldId id="302"/>
            <p14:sldId id="317"/>
            <p14:sldId id="303"/>
            <p14:sldId id="292"/>
            <p14:sldId id="293"/>
            <p14:sldId id="304"/>
            <p14:sldId id="316"/>
            <p14:sldId id="294"/>
            <p14:sldId id="4715"/>
            <p14:sldId id="319"/>
            <p14:sldId id="320"/>
            <p14:sldId id="295"/>
            <p14:sldId id="305"/>
            <p14:sldId id="282"/>
            <p14:sldId id="4714"/>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3A6"/>
    <a:srgbClr val="45A7BD"/>
    <a:srgbClr val="6496D2"/>
    <a:srgbClr val="7DBCD9"/>
    <a:srgbClr val="CFEAF1"/>
    <a:srgbClr val="D1D1D5"/>
    <a:srgbClr val="4AADC5"/>
    <a:srgbClr val="D6D6D6"/>
    <a:srgbClr val="7DA7D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3" autoAdjust="0"/>
    <p:restoredTop sz="96236" autoAdjust="0"/>
  </p:normalViewPr>
  <p:slideViewPr>
    <p:cSldViewPr>
      <p:cViewPr varScale="1">
        <p:scale>
          <a:sx n="106" d="100"/>
          <a:sy n="106" d="100"/>
        </p:scale>
        <p:origin x="468" y="88"/>
      </p:cViewPr>
      <p:guideLst>
        <p:guide orient="horz" pos="2160"/>
        <p:guide pos="3839"/>
      </p:guideLst>
    </p:cSldViewPr>
  </p:slideViewPr>
  <p:notesTextViewPr>
    <p:cViewPr>
      <p:scale>
        <a:sx n="1" d="1"/>
        <a:sy n="1" d="1"/>
      </p:scale>
      <p:origin x="0" y="0"/>
    </p:cViewPr>
  </p:notesTextViewPr>
  <p:notesViewPr>
    <p:cSldViewPr>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7/15/2024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scovery-center.cloud.sap/viewServices?commercialModel=payg&amp;regions=all&amp;category=freetierservice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iscovery-center.cloud.sap/serviceCatalog?showFilters=true&amp;commercialModel=btpea&amp;provider=all&amp;regions=all"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Repository_(version_control)"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Data_warehouse#cite_note-1"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Business_intelligence" TargetMode="External"/><Relationship Id="rId11" Type="http://schemas.openxmlformats.org/officeDocument/2006/relationships/hyperlink" Target="https://en.wikipedia.org/wiki/Data_warehouse#cite_note-4" TargetMode="External"/><Relationship Id="rId5" Type="http://schemas.openxmlformats.org/officeDocument/2006/relationships/hyperlink" Target="https://en.wikipedia.org/wiki/Data_analysis" TargetMode="External"/><Relationship Id="rId10" Type="http://schemas.openxmlformats.org/officeDocument/2006/relationships/hyperlink" Target="https://en.wikipedia.org/wiki/Data_warehouse#cite_note-spotlessdata-3" TargetMode="External"/><Relationship Id="rId4" Type="http://schemas.openxmlformats.org/officeDocument/2006/relationships/hyperlink" Target="https://en.wikipedia.org/wiki/Business_reporting" TargetMode="External"/><Relationship Id="rId9" Type="http://schemas.openxmlformats.org/officeDocument/2006/relationships/hyperlink" Target="https://en.wikipedia.org/wiki/Data_warehouse#cite_note-rjmetrics-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70950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5673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highlight>
                  <a:srgbClr val="FFFFFF"/>
                </a:highlight>
                <a:latin typeface="72 Brand Variable"/>
              </a:rPr>
              <a:t>Some services are </a:t>
            </a:r>
            <a:r>
              <a:rPr lang="en-US" b="1" i="0" dirty="0">
                <a:solidFill>
                  <a:srgbClr val="1F1F1F"/>
                </a:solidFill>
                <a:effectLst/>
                <a:highlight>
                  <a:srgbClr val="FFFFFF"/>
                </a:highlight>
                <a:latin typeface="72 Brand Variable"/>
              </a:rPr>
              <a:t>Always Free</a:t>
            </a:r>
            <a:r>
              <a:rPr lang="en-US" b="0" i="0" dirty="0">
                <a:solidFill>
                  <a:srgbClr val="1F1F1F"/>
                </a:solidFill>
                <a:effectLst/>
                <a:highlight>
                  <a:srgbClr val="FFFFFF"/>
                </a:highlight>
                <a:latin typeface="72 Brand Variable"/>
              </a:rPr>
              <a:t>, which indicates that the service offers a service plan that is free of additional charges, as it is already included in your overall SAP BTP contract.</a:t>
            </a:r>
          </a:p>
          <a:p>
            <a:pPr algn="l"/>
            <a:r>
              <a:rPr lang="en-US" b="0" i="0" dirty="0" err="1">
                <a:solidFill>
                  <a:srgbClr val="1F1F1F"/>
                </a:solidFill>
                <a:effectLst/>
                <a:highlight>
                  <a:srgbClr val="FFFFFF"/>
                </a:highlight>
                <a:latin typeface="72 Brand Variable"/>
              </a:rPr>
              <a:t>TThe</a:t>
            </a:r>
            <a:r>
              <a:rPr lang="en-US" b="0" i="0" dirty="0">
                <a:solidFill>
                  <a:srgbClr val="1F1F1F"/>
                </a:solidFill>
                <a:effectLst/>
                <a:highlight>
                  <a:srgbClr val="FFFFFF"/>
                </a:highlight>
                <a:latin typeface="72 Brand Variable"/>
              </a:rPr>
              <a:t> consumption-based models Pay-As-You-Go (PAYG) and SAP BTP Enterprise Agreement (BTPEA) / Cloud Platform Enterprise Agreement (CPEA) offer, in addition, </a:t>
            </a:r>
            <a:r>
              <a:rPr lang="en-US" b="1" i="0" dirty="0">
                <a:solidFill>
                  <a:srgbClr val="1F1F1F"/>
                </a:solidFill>
                <a:effectLst/>
                <a:highlight>
                  <a:srgbClr val="FFFFFF"/>
                </a:highlight>
                <a:latin typeface="72 Brand Variable"/>
              </a:rPr>
              <a:t>Free Tier Service Plans</a:t>
            </a:r>
            <a:r>
              <a:rPr lang="en-US" b="0" i="0" dirty="0">
                <a:solidFill>
                  <a:srgbClr val="1F1F1F"/>
                </a:solidFill>
                <a:effectLst/>
                <a:highlight>
                  <a:srgbClr val="FFFFFF"/>
                </a:highlight>
                <a:latin typeface="72 Brand Variable"/>
              </a:rPr>
              <a:t> for specific services.</a:t>
            </a:r>
          </a:p>
          <a:p>
            <a:pPr algn="l"/>
            <a:r>
              <a:rPr lang="en-US" b="0" i="0" dirty="0">
                <a:solidFill>
                  <a:srgbClr val="1F1F1F"/>
                </a:solidFill>
                <a:effectLst/>
                <a:highlight>
                  <a:srgbClr val="FFFFFF"/>
                </a:highlight>
                <a:latin typeface="72 Brand Variable"/>
              </a:rPr>
              <a:t>Free Tier Service Plans allow you to trial certain SAP services within your enterprise account free of charge to see if they can meet your needs.</a:t>
            </a:r>
          </a:p>
          <a:p>
            <a:pPr algn="l"/>
            <a:r>
              <a:rPr lang="en-US" b="0" i="0" dirty="0">
                <a:solidFill>
                  <a:srgbClr val="1F1F1F"/>
                </a:solidFill>
                <a:effectLst/>
                <a:highlight>
                  <a:srgbClr val="FFFFFF"/>
                </a:highlight>
                <a:latin typeface="72 Brand Variable"/>
              </a:rPr>
              <a:t>For an overview of Always Free &amp; Free Tier services, visit </a:t>
            </a:r>
            <a:r>
              <a:rPr lang="en-US" b="0" i="0" u="none" strike="noStrike" dirty="0">
                <a:solidFill>
                  <a:srgbClr val="007DB8"/>
                </a:solidFill>
                <a:effectLst/>
                <a:highlight>
                  <a:srgbClr val="FFFFFF"/>
                </a:highlight>
                <a:latin typeface="72 Brand Variable"/>
                <a:hlinkClick r:id="rId3"/>
              </a:rPr>
              <a:t>SAP Discovery Center Services</a:t>
            </a:r>
            <a:r>
              <a:rPr lang="en-US" b="0" i="0" dirty="0">
                <a:solidFill>
                  <a:srgbClr val="1F1F1F"/>
                </a:solidFill>
                <a:effectLst/>
                <a:highlight>
                  <a:srgbClr val="FFFFFF"/>
                </a:highlight>
                <a:latin typeface="72 Brand Variable"/>
              </a:rPr>
              <a:t>.</a:t>
            </a:r>
          </a:p>
          <a:p>
            <a:pPr algn="l"/>
            <a:r>
              <a:rPr lang="en-US" b="1" i="0" dirty="0">
                <a:solidFill>
                  <a:srgbClr val="1F1F1F"/>
                </a:solidFill>
                <a:effectLst/>
                <a:highlight>
                  <a:srgbClr val="FFFFFF"/>
                </a:highlight>
                <a:latin typeface="72 Brand Variable"/>
              </a:rPr>
              <a:t>Consumption-based commercial model</a:t>
            </a:r>
          </a:p>
          <a:p>
            <a:pPr algn="l"/>
            <a:r>
              <a:rPr lang="en-US" b="0" i="0" dirty="0">
                <a:solidFill>
                  <a:srgbClr val="1F1F1F"/>
                </a:solidFill>
                <a:effectLst/>
                <a:highlight>
                  <a:srgbClr val="FFFFFF"/>
                </a:highlight>
                <a:latin typeface="72 Brand Variable"/>
              </a:rPr>
              <a:t>With the consumption-based model, your organization purchases an entitlement to all current and future SAP BTP services that are eligible for this model. Throughout the duration of your contract, you have complete flexibility to turn services on and off and to switch between services as your business requires.</a:t>
            </a:r>
          </a:p>
          <a:p>
            <a:pPr algn="l"/>
            <a:r>
              <a:rPr lang="en-US" b="0" i="0" dirty="0">
                <a:solidFill>
                  <a:srgbClr val="1F1F1F"/>
                </a:solidFill>
                <a:effectLst/>
                <a:highlight>
                  <a:srgbClr val="FFFFFF"/>
                </a:highlight>
                <a:latin typeface="72 Brand Variable"/>
              </a:rPr>
              <a:t>The consumption-based commercial model is available in the following flavors:</a:t>
            </a:r>
          </a:p>
          <a:p>
            <a:pPr algn="l">
              <a:buFont typeface="Arial" panose="020B0604020202020204" pitchFamily="34" charset="0"/>
              <a:buChar char="•"/>
            </a:pPr>
            <a:r>
              <a:rPr lang="en-US" b="0" i="0" dirty="0">
                <a:solidFill>
                  <a:srgbClr val="1F1F1F"/>
                </a:solidFill>
                <a:effectLst/>
                <a:highlight>
                  <a:srgbClr val="FFFFFF"/>
                </a:highlight>
                <a:latin typeface="72 Brand Variable"/>
              </a:rPr>
              <a:t>BTPEA (SAP BTP Enterprise Agreement) – new license introduced as of April 2024</a:t>
            </a:r>
          </a:p>
          <a:p>
            <a:pPr algn="l">
              <a:buFont typeface="Arial" panose="020B0604020202020204" pitchFamily="34" charset="0"/>
              <a:buChar char="•"/>
            </a:pPr>
            <a:r>
              <a:rPr lang="en-US" b="0" i="0" dirty="0">
                <a:solidFill>
                  <a:srgbClr val="1F1F1F"/>
                </a:solidFill>
                <a:effectLst/>
                <a:highlight>
                  <a:srgbClr val="FFFFFF"/>
                </a:highlight>
                <a:latin typeface="72 Brand Variable"/>
              </a:rPr>
              <a:t>CPEA (Cloud Platform Enterprise Agreement) - for existing CPEA Accounts</a:t>
            </a:r>
          </a:p>
          <a:p>
            <a:pPr algn="l">
              <a:buFont typeface="Arial" panose="020B0604020202020204" pitchFamily="34" charset="0"/>
              <a:buChar char="•"/>
            </a:pPr>
            <a:r>
              <a:rPr lang="en-US" b="0" i="0" dirty="0">
                <a:solidFill>
                  <a:srgbClr val="1F1F1F"/>
                </a:solidFill>
                <a:effectLst/>
                <a:highlight>
                  <a:srgbClr val="FFFFFF"/>
                </a:highlight>
                <a:latin typeface="72 Brand Variable"/>
              </a:rPr>
              <a:t>and Pay-As-You-Go for SAP BTP</a:t>
            </a:r>
          </a:p>
          <a:p>
            <a:pPr algn="l"/>
            <a:r>
              <a:rPr lang="en-US" b="1" i="0" dirty="0">
                <a:solidFill>
                  <a:srgbClr val="1F1F1F"/>
                </a:solidFill>
                <a:effectLst/>
                <a:highlight>
                  <a:srgbClr val="FFFFFF"/>
                </a:highlight>
                <a:latin typeface="72 Brand Variable"/>
              </a:rPr>
              <a:t>SAP BTP Enterprise Agreement (BTPEA)</a:t>
            </a:r>
            <a:endParaRPr lang="en-US" b="0" i="0" dirty="0">
              <a:solidFill>
                <a:srgbClr val="1F1F1F"/>
              </a:solidFill>
              <a:effectLst/>
              <a:highlight>
                <a:srgbClr val="FFFFFF"/>
              </a:highlight>
              <a:latin typeface="72 Brand Variable"/>
            </a:endParaRPr>
          </a:p>
          <a:p>
            <a:pPr algn="l"/>
            <a:r>
              <a:rPr lang="en-US" b="0" i="0" dirty="0">
                <a:solidFill>
                  <a:srgbClr val="1F1F1F"/>
                </a:solidFill>
                <a:effectLst/>
                <a:highlight>
                  <a:srgbClr val="FFFFFF"/>
                </a:highlight>
                <a:latin typeface="72 Brand Variable"/>
              </a:rPr>
              <a:t>BTPEA is an evolution of the existing Cloud Platform Enterprise Agreement (CPEA) commercial model.</a:t>
            </a:r>
          </a:p>
          <a:p>
            <a:pPr algn="l"/>
            <a:r>
              <a:rPr lang="en-US" b="0" i="0" dirty="0">
                <a:solidFill>
                  <a:srgbClr val="1F1F1F"/>
                </a:solidFill>
                <a:effectLst/>
                <a:highlight>
                  <a:srgbClr val="FFFFFF"/>
                </a:highlight>
                <a:latin typeface="72 Brand Variable"/>
              </a:rPr>
              <a:t>BTP services can be used when demand arises and be retired when not needed anymore.</a:t>
            </a:r>
          </a:p>
          <a:p>
            <a:pPr algn="l">
              <a:buFont typeface="Arial" panose="020B0604020202020204" pitchFamily="34" charset="0"/>
              <a:buChar char="•"/>
            </a:pPr>
            <a:r>
              <a:rPr lang="en-US" b="0" i="0" dirty="0">
                <a:solidFill>
                  <a:srgbClr val="1F1F1F"/>
                </a:solidFill>
                <a:effectLst/>
                <a:highlight>
                  <a:srgbClr val="FFFFFF"/>
                </a:highlight>
                <a:latin typeface="72 Brand Variable"/>
              </a:rPr>
              <a:t>Your organization makes a prepaid investment in cloud credits for the contract duration and makes an annual commitment to consume SAP BTP services.</a:t>
            </a:r>
          </a:p>
          <a:p>
            <a:pPr algn="l">
              <a:buFont typeface="Arial" panose="020B0604020202020204" pitchFamily="34" charset="0"/>
              <a:buChar char="•"/>
            </a:pPr>
            <a:r>
              <a:rPr lang="en-US" b="0" i="0" dirty="0">
                <a:solidFill>
                  <a:srgbClr val="1F1F1F"/>
                </a:solidFill>
                <a:effectLst/>
                <a:highlight>
                  <a:srgbClr val="FFFFFF"/>
                </a:highlight>
                <a:latin typeface="72 Brand Variable"/>
              </a:rPr>
              <a:t>This model is suitable for customers with well-established and planned use cases who want the flexibility of turning services on and off and switching between services without the commitment of being tied to a single service throughout the duration of the contract.</a:t>
            </a:r>
          </a:p>
          <a:p>
            <a:pPr algn="l">
              <a:buFont typeface="Arial" panose="020B0604020202020204" pitchFamily="34" charset="0"/>
              <a:buChar char="•"/>
            </a:pPr>
            <a:r>
              <a:rPr lang="en-US" b="0" i="0" dirty="0">
                <a:solidFill>
                  <a:srgbClr val="1F1F1F"/>
                </a:solidFill>
                <a:effectLst/>
                <a:highlight>
                  <a:srgbClr val="FFFFFF"/>
                </a:highlight>
                <a:latin typeface="72 Brand Variable"/>
              </a:rPr>
              <a:t>You receive a monthly balance statement that provides information about the usage consumption of each service and the corresponding costs. The total monthly cost is deducted from your cloud credits balance.</a:t>
            </a:r>
          </a:p>
          <a:p>
            <a:pPr algn="l">
              <a:buFont typeface="Arial" panose="020B0604020202020204" pitchFamily="34" charset="0"/>
              <a:buChar char="•"/>
            </a:pPr>
            <a:r>
              <a:rPr lang="en-US" b="0" i="0" dirty="0">
                <a:solidFill>
                  <a:srgbClr val="1F1F1F"/>
                </a:solidFill>
                <a:effectLst/>
                <a:highlight>
                  <a:srgbClr val="FFFFFF"/>
                </a:highlight>
                <a:latin typeface="72 Brand Variable"/>
              </a:rPr>
              <a:t>This model has a minimum investment entry, and volume-based discounts are available.</a:t>
            </a:r>
          </a:p>
          <a:p>
            <a:pPr algn="l">
              <a:buFont typeface="Arial" panose="020B0604020202020204" pitchFamily="34" charset="0"/>
              <a:buChar char="•"/>
            </a:pPr>
            <a:r>
              <a:rPr lang="en-US" b="0" i="0" dirty="0">
                <a:solidFill>
                  <a:srgbClr val="1F1F1F"/>
                </a:solidFill>
                <a:effectLst/>
                <a:highlight>
                  <a:srgbClr val="FFFFFF"/>
                </a:highlight>
                <a:latin typeface="72 Brand Variable"/>
              </a:rPr>
              <a:t>You are billed annually in advance. Any overages are billed in arrears at the list price.</a:t>
            </a:r>
          </a:p>
          <a:p>
            <a:pPr algn="l">
              <a:buFont typeface="Arial" panose="020B0604020202020204" pitchFamily="34" charset="0"/>
              <a:buChar char="•"/>
            </a:pPr>
            <a:r>
              <a:rPr lang="en-US" b="0" i="0" dirty="0">
                <a:solidFill>
                  <a:srgbClr val="1F1F1F"/>
                </a:solidFill>
                <a:effectLst/>
                <a:highlight>
                  <a:srgbClr val="FFFFFF"/>
                </a:highlight>
                <a:latin typeface="72 Brand Variable"/>
              </a:rPr>
              <a:t>You can top up your cloud credits at any time to prevent overages.</a:t>
            </a:r>
          </a:p>
          <a:p>
            <a:pPr algn="l">
              <a:buFont typeface="Arial" panose="020B0604020202020204" pitchFamily="34" charset="0"/>
              <a:buChar char="•"/>
            </a:pPr>
            <a:r>
              <a:rPr lang="en-US" b="0" i="0" dirty="0">
                <a:solidFill>
                  <a:srgbClr val="1F1F1F"/>
                </a:solidFill>
                <a:effectLst/>
                <a:highlight>
                  <a:srgbClr val="FFFFFF"/>
                </a:highlight>
                <a:latin typeface="72 Brand Variable"/>
              </a:rPr>
              <a:t>You get the new BTP services</a:t>
            </a:r>
          </a:p>
          <a:p>
            <a:pPr algn="l"/>
            <a:r>
              <a:rPr lang="en-US" b="0" i="0" dirty="0">
                <a:solidFill>
                  <a:srgbClr val="1F1F1F"/>
                </a:solidFill>
                <a:effectLst/>
                <a:highlight>
                  <a:srgbClr val="FFFFFF"/>
                </a:highlight>
                <a:latin typeface="72 Brand Variable"/>
              </a:rPr>
              <a:t>BTPEA global accounts do not support SAP BTP, NEO environment.</a:t>
            </a:r>
          </a:p>
          <a:p>
            <a:pPr algn="l"/>
            <a:r>
              <a:rPr lang="en-US" b="0" i="0" dirty="0">
                <a:solidFill>
                  <a:srgbClr val="1F1F1F"/>
                </a:solidFill>
                <a:effectLst/>
                <a:highlight>
                  <a:srgbClr val="FFFFFF"/>
                </a:highlight>
                <a:latin typeface="72 Brand Variable"/>
              </a:rPr>
              <a:t>Please look at the Discovery Center services for the complete list of supported </a:t>
            </a:r>
            <a:r>
              <a:rPr lang="en-US" b="0" i="0" u="none" strike="noStrike" dirty="0">
                <a:solidFill>
                  <a:srgbClr val="007DB8"/>
                </a:solidFill>
                <a:effectLst/>
                <a:highlight>
                  <a:srgbClr val="FFFFFF"/>
                </a:highlight>
                <a:latin typeface="72 Brand Variable"/>
                <a:hlinkClick r:id="rId4"/>
              </a:rPr>
              <a:t>services</a:t>
            </a:r>
            <a:r>
              <a:rPr lang="en-US" b="0" i="0" dirty="0">
                <a:solidFill>
                  <a:srgbClr val="1F1F1F"/>
                </a:solidFill>
                <a:effectLst/>
                <a:highlight>
                  <a:srgbClr val="FFFFFF"/>
                </a:highlight>
                <a:latin typeface="72 Brand Variable"/>
              </a:rPr>
              <a:t>.</a:t>
            </a:r>
          </a:p>
          <a:p>
            <a:r>
              <a:rPr lang="en-US" dirty="0"/>
              <a:t>https://developers.sap.com/tutorials/btp-ea-onboard-01-intro..html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233272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ing"/>
              </a:rPr>
              <a:t>computing</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data warehouse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DW</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DWH</a:t>
            </a:r>
            <a:r>
              <a:rPr lang="en-US" b="0" i="0" dirty="0">
                <a:solidFill>
                  <a:srgbClr val="202122"/>
                </a:solidFill>
                <a:effectLst/>
                <a:latin typeface="Arial" panose="020B0604020202020204" pitchFamily="34" charset="0"/>
              </a:rPr>
              <a:t>), also known as an </a:t>
            </a:r>
            <a:r>
              <a:rPr lang="en-US" b="1" i="0" dirty="0">
                <a:solidFill>
                  <a:srgbClr val="202122"/>
                </a:solidFill>
                <a:effectLst/>
                <a:latin typeface="Arial" panose="020B0604020202020204" pitchFamily="34" charset="0"/>
              </a:rPr>
              <a:t>enterprise data warehouse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EDW</a:t>
            </a:r>
            <a:r>
              <a:rPr lang="en-US" b="0" i="0" dirty="0">
                <a:solidFill>
                  <a:srgbClr val="202122"/>
                </a:solidFill>
                <a:effectLst/>
                <a:latin typeface="Arial" panose="020B0604020202020204" pitchFamily="34" charset="0"/>
              </a:rPr>
              <a:t>), is a system used for </a:t>
            </a:r>
            <a:r>
              <a:rPr lang="en-US" b="0" i="0" u="none" strike="noStrike" dirty="0">
                <a:solidFill>
                  <a:srgbClr val="3366CC"/>
                </a:solidFill>
                <a:effectLst/>
                <a:latin typeface="Arial" panose="020B0604020202020204" pitchFamily="34" charset="0"/>
                <a:hlinkClick r:id="rId4" tooltip="Business reporting"/>
              </a:rPr>
              <a:t>reporting</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5" tooltip="Data analysis"/>
              </a:rPr>
              <a:t>data analysis</a:t>
            </a:r>
            <a:r>
              <a:rPr lang="en-US" b="0" i="0" dirty="0">
                <a:solidFill>
                  <a:srgbClr val="202122"/>
                </a:solidFill>
                <a:effectLst/>
                <a:latin typeface="Arial" panose="020B0604020202020204" pitchFamily="34" charset="0"/>
              </a:rPr>
              <a:t> and is considered a core component of </a:t>
            </a:r>
            <a:r>
              <a:rPr lang="en-US" b="0" i="0" u="none" strike="noStrike" dirty="0">
                <a:solidFill>
                  <a:srgbClr val="3366CC"/>
                </a:solidFill>
                <a:effectLst/>
                <a:latin typeface="Arial" panose="020B0604020202020204" pitchFamily="34" charset="0"/>
                <a:hlinkClick r:id="rId6" tooltip="Business intelligence"/>
              </a:rPr>
              <a:t>business intelligence</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r>
              <a:rPr lang="en-US" b="0" i="0" dirty="0">
                <a:solidFill>
                  <a:srgbClr val="202122"/>
                </a:solidFill>
                <a:effectLst/>
                <a:latin typeface="Arial" panose="020B0604020202020204" pitchFamily="34" charset="0"/>
              </a:rPr>
              <a:t> Data warehouses are central </a:t>
            </a:r>
            <a:r>
              <a:rPr lang="en-US" b="0" i="0" u="none" strike="noStrike" dirty="0">
                <a:solidFill>
                  <a:srgbClr val="3366CC"/>
                </a:solidFill>
                <a:effectLst/>
                <a:latin typeface="Arial" panose="020B0604020202020204" pitchFamily="34" charset="0"/>
                <a:hlinkClick r:id="rId8" tooltip="Repository (version control)"/>
              </a:rPr>
              <a:t>repositories</a:t>
            </a:r>
            <a:r>
              <a:rPr lang="en-US" b="0" i="0" dirty="0">
                <a:solidFill>
                  <a:srgbClr val="202122"/>
                </a:solidFill>
                <a:effectLst/>
                <a:latin typeface="Arial" panose="020B0604020202020204" pitchFamily="34" charset="0"/>
              </a:rPr>
              <a:t> of integrated data from one or more disparate sources. They store current and historical data in one single place</a:t>
            </a:r>
            <a:r>
              <a:rPr lang="en-US" b="0" i="0" u="none" strike="noStrike" baseline="30000" dirty="0">
                <a:solidFill>
                  <a:srgbClr val="3366CC"/>
                </a:solidFill>
                <a:effectLst/>
                <a:latin typeface="Arial" panose="020B0604020202020204" pitchFamily="34" charset="0"/>
                <a:hlinkClick r:id="rId9"/>
              </a:rPr>
              <a:t>[2]</a:t>
            </a:r>
            <a:r>
              <a:rPr lang="en-US" b="0" i="0" dirty="0">
                <a:solidFill>
                  <a:srgbClr val="202122"/>
                </a:solidFill>
                <a:effectLst/>
                <a:latin typeface="Arial" panose="020B0604020202020204" pitchFamily="34" charset="0"/>
              </a:rPr>
              <a:t> that are used for creating analytical reports for workers throughout the enterprise.</a:t>
            </a:r>
            <a:r>
              <a:rPr lang="en-US" b="0" i="0" u="none" strike="noStrike" baseline="30000" dirty="0">
                <a:solidFill>
                  <a:srgbClr val="3366CC"/>
                </a:solidFill>
                <a:effectLst/>
                <a:latin typeface="Arial" panose="020B0604020202020204" pitchFamily="34" charset="0"/>
                <a:hlinkClick r:id="rId10"/>
              </a:rPr>
              <a:t>[3]</a:t>
            </a:r>
            <a:r>
              <a:rPr lang="en-US" b="0" i="0" dirty="0">
                <a:solidFill>
                  <a:srgbClr val="202122"/>
                </a:solidFill>
                <a:effectLst/>
                <a:latin typeface="Arial" panose="020B0604020202020204" pitchFamily="34" charset="0"/>
              </a:rPr>
              <a:t> This is beneficial for companies as it enables them to interrogate and draw insights from their data and make decisions.</a:t>
            </a:r>
            <a:r>
              <a:rPr lang="en-US" b="0" i="0" u="none" strike="noStrike" baseline="30000" dirty="0">
                <a:solidFill>
                  <a:srgbClr val="3366CC"/>
                </a:solidFill>
                <a:effectLst/>
                <a:latin typeface="Arial" panose="020B0604020202020204" pitchFamily="34" charset="0"/>
                <a:hlinkClick r:id="rId11"/>
              </a:rPr>
              <a:t>[</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7858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DWC is not intended for planning, forecasting, and building stories and dashboards</a:t>
            </a:r>
          </a:p>
          <a:p>
            <a:r>
              <a:rPr lang="en-US" dirty="0"/>
              <a:t>DWC is built for long-term data storage and centralized data management (single source of enterprise data), however SAC is ad-hoc data service to take advantage of DWC</a:t>
            </a:r>
          </a:p>
          <a:p>
            <a:r>
              <a:rPr lang="en-US" dirty="0"/>
              <a:t>DWC is a cloud alternative of BW and SAC is cloud alternative of BOBJ and BPC</a:t>
            </a:r>
          </a:p>
          <a:p>
            <a:r>
              <a:rPr lang="en-US" dirty="0"/>
              <a:t>DWC offers data governance, linage, replication, ETL capabilities, but SAC used only for simple modeling and Reporting</a:t>
            </a:r>
          </a:p>
          <a:p>
            <a:r>
              <a:rPr lang="en-US" dirty="0"/>
              <a:t>Large no. of integrations are available in DS over the SAC</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030098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Spaces allows administrators to curate specific data and sources into a shared, subject oriented workspace for managed users to access and work with. The concept here is to take all those disparate data sources and make them actionable and organized. Spaces organize data in a meaningful manner for users rather an unintelligent dump.</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538458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3688844"/>
            <a:ext cx="6997139" cy="1960724"/>
          </a:xfrm>
          <a:prstGeom prst="rect">
            <a:avLst/>
          </a:prstGeom>
        </p:spPr>
        <p:txBody>
          <a:bodyPr anchor="b">
            <a:noAutofit/>
          </a:bodyPr>
          <a:lstStyle>
            <a:lvl1pPr algn="l">
              <a:defRPr lang="en-US" sz="6600" b="1" kern="1200" smtClean="0">
                <a:solidFill>
                  <a:schemeClr val="accent5"/>
                </a:solidFill>
                <a:latin typeface="+mn-lt"/>
                <a:ea typeface="+mj-ea"/>
                <a:cs typeface="+mj-cs"/>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11" name="Text Placeholder 10">
            <a:extLst>
              <a:ext uri="{FF2B5EF4-FFF2-40B4-BE49-F238E27FC236}">
                <a16:creationId xmlns:a16="http://schemas.microsoft.com/office/drawing/2014/main" id="{BB0686BC-736E-ADD3-01C2-113ED3FE6357}"/>
              </a:ext>
            </a:extLst>
          </p:cNvPr>
          <p:cNvSpPr>
            <a:spLocks noGrp="1"/>
          </p:cNvSpPr>
          <p:nvPr>
            <p:ph type="body" sz="quarter" idx="13"/>
          </p:nvPr>
        </p:nvSpPr>
        <p:spPr>
          <a:xfrm>
            <a:off x="609441" y="5721719"/>
            <a:ext cx="6985000" cy="587601"/>
          </a:xfrm>
          <a:prstGeom prst="rect">
            <a:avLst/>
          </a:prstGeom>
        </p:spPr>
        <p:txBody>
          <a:bodyPr anchor="ctr">
            <a:normAutofit/>
          </a:bodyPr>
          <a:lstStyle>
            <a:lvl1pPr marL="0" indent="0">
              <a:buFontTx/>
              <a:buNone/>
              <a:defRPr sz="2800">
                <a:latin typeface="+mn-lt"/>
              </a:defRPr>
            </a:lvl1pPr>
          </a:lstStyle>
          <a:p>
            <a:pPr lvl="0"/>
            <a:r>
              <a:rPr lang="en-US" dirty="0"/>
              <a:t>Click to edit Master text styles</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86721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a:prstGeom prst="rect">
            <a:avLst/>
          </a:prstGeo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89756"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90128" y="0"/>
            <a:ext cx="9733444" cy="711081"/>
          </a:xfrm>
          <a:prstGeom prst="rect">
            <a:avLst/>
          </a:prstGeom>
        </p:spPr>
        <p:txBody>
          <a:bodyPr>
            <a:noAutofit/>
          </a:bodyPr>
          <a:lstStyle>
            <a:lvl1pPr>
              <a:defRPr sz="3600" b="1">
                <a:solidFill>
                  <a:schemeClr val="accent6"/>
                </a:solidFill>
                <a:latin typeface="Cooper Black" panose="0208090404030B020404" pitchFamily="18" charset="0"/>
              </a:defRPr>
            </a:lvl1pPr>
          </a:lstStyle>
          <a:p>
            <a:r>
              <a:rPr lang="en-US" dirty="0"/>
              <a:t>Click to edit Master title style</a:t>
            </a:r>
          </a:p>
        </p:txBody>
      </p:sp>
      <p:sp>
        <p:nvSpPr>
          <p:cNvPr id="5" name="TextBox 4">
            <a:extLst>
              <a:ext uri="{FF2B5EF4-FFF2-40B4-BE49-F238E27FC236}">
                <a16:creationId xmlns:a16="http://schemas.microsoft.com/office/drawing/2014/main" id="{A5C5638B-B677-974A-A667-0478687C5541}"/>
              </a:ext>
            </a:extLst>
          </p:cNvPr>
          <p:cNvSpPr txBox="1"/>
          <p:nvPr userDrawn="1"/>
        </p:nvSpPr>
        <p:spPr>
          <a:xfrm>
            <a:off x="8974732" y="6381328"/>
            <a:ext cx="3096344" cy="338554"/>
          </a:xfrm>
          <a:prstGeom prst="rect">
            <a:avLst/>
          </a:prstGeom>
          <a:noFill/>
        </p:spPr>
        <p:txBody>
          <a:bodyPr wrap="square" rtlCol="0">
            <a:spAutoFit/>
          </a:bodyPr>
          <a:lstStyle/>
          <a:p>
            <a:r>
              <a:rPr lang="en-US" sz="1600" b="1" dirty="0">
                <a:solidFill>
                  <a:schemeClr val="accent5">
                    <a:lumMod val="75000"/>
                  </a:schemeClr>
                </a:solidFill>
              </a:rPr>
              <a:t>www.anubhavtrainings.com</a:t>
            </a:r>
          </a:p>
        </p:txBody>
      </p:sp>
      <p:pic>
        <p:nvPicPr>
          <p:cNvPr id="14" name="Picture 13">
            <a:extLst>
              <a:ext uri="{FF2B5EF4-FFF2-40B4-BE49-F238E27FC236}">
                <a16:creationId xmlns:a16="http://schemas.microsoft.com/office/drawing/2014/main" id="{4B91050B-06DD-6B9B-5D4B-52C80C091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0956" y="138118"/>
            <a:ext cx="801948" cy="792088"/>
          </a:xfrm>
          <a:prstGeom prst="rect">
            <a:avLst/>
          </a:prstGeom>
          <a:effectLst>
            <a:reflection endPos="0" dist="50800" dir="5400000" sy="-100000" algn="bl" rotWithShape="0"/>
          </a:effectLst>
        </p:spPr>
      </p:pic>
      <p:sp>
        <p:nvSpPr>
          <p:cNvPr id="15" name="Text Placeholder 3">
            <a:extLst>
              <a:ext uri="{FF2B5EF4-FFF2-40B4-BE49-F238E27FC236}">
                <a16:creationId xmlns:a16="http://schemas.microsoft.com/office/drawing/2014/main" id="{863B6F30-DCC2-D394-EDCF-46E8F95750EC}"/>
              </a:ext>
            </a:extLst>
          </p:cNvPr>
          <p:cNvSpPr>
            <a:spLocks noGrp="1"/>
          </p:cNvSpPr>
          <p:nvPr>
            <p:ph type="body" sz="quarter" idx="10"/>
          </p:nvPr>
        </p:nvSpPr>
        <p:spPr>
          <a:xfrm>
            <a:off x="368762" y="836712"/>
            <a:ext cx="11342274" cy="5616624"/>
          </a:xfrm>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99152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3585043" cy="711081"/>
          </a:xfrm>
          <a:prstGeom prst="rect">
            <a:avLst/>
          </a:prstGeom>
        </p:spPr>
        <p:txBody>
          <a:bodyPr>
            <a:noAutofit/>
          </a:bodyPr>
          <a:lstStyle>
            <a:lvl1pPr>
              <a:defRPr sz="3600" b="1">
                <a:solidFill>
                  <a:schemeClr val="accent6"/>
                </a:solidFill>
                <a:latin typeface="+mn-lt"/>
              </a:defRPr>
            </a:lvl1pPr>
          </a:lstStyle>
          <a:p>
            <a:r>
              <a:rPr lang="en-US" dirty="0"/>
              <a:t>Click to edit</a:t>
            </a:r>
          </a:p>
        </p:txBody>
      </p:sp>
      <p:sp>
        <p:nvSpPr>
          <p:cNvPr id="5" name="Text Placeholder 4">
            <a:extLst>
              <a:ext uri="{FF2B5EF4-FFF2-40B4-BE49-F238E27FC236}">
                <a16:creationId xmlns:a16="http://schemas.microsoft.com/office/drawing/2014/main" id="{F553896B-31AF-79DF-A3A5-2FC707119565}"/>
              </a:ext>
            </a:extLst>
          </p:cNvPr>
          <p:cNvSpPr>
            <a:spLocks noGrp="1"/>
          </p:cNvSpPr>
          <p:nvPr>
            <p:ph type="body" sz="quarter" idx="10"/>
          </p:nvPr>
        </p:nvSpPr>
        <p:spPr>
          <a:xfrm>
            <a:off x="1845939" y="1351540"/>
            <a:ext cx="3585043" cy="2093624"/>
          </a:xfrm>
          <a:prstGeom prst="rect">
            <a:avLst/>
          </a:prstGeom>
        </p:spPr>
        <p:txBody>
          <a:bodyPr>
            <a:normAutofit/>
          </a:bodyPr>
          <a:lstStyle>
            <a:lvl1pPr marL="0" indent="0">
              <a:buFontTx/>
              <a:buNone/>
              <a:defRPr sz="16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70853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9733444" cy="711081"/>
          </a:xfrm>
          <a:prstGeom prst="rect">
            <a:avLst/>
          </a:prstGeom>
        </p:spPr>
        <p:txBody>
          <a:bodyPr>
            <a:noAutofit/>
          </a:bodyPr>
          <a:lstStyle>
            <a:lvl1pPr>
              <a:defRPr sz="3600" b="1">
                <a:solidFill>
                  <a:schemeClr val="accent6"/>
                </a:solidFill>
                <a:latin typeface="+mn-lt"/>
              </a:defRPr>
            </a:lvl1pPr>
          </a:lstStyle>
          <a:p>
            <a:r>
              <a:rPr lang="en-US" dirty="0"/>
              <a:t>Click to edit Master title style</a:t>
            </a:r>
          </a:p>
        </p:txBody>
      </p:sp>
      <p:sp>
        <p:nvSpPr>
          <p:cNvPr id="3" name="Text Placeholder 8">
            <a:extLst>
              <a:ext uri="{FF2B5EF4-FFF2-40B4-BE49-F238E27FC236}">
                <a16:creationId xmlns:a16="http://schemas.microsoft.com/office/drawing/2014/main" id="{F401471B-62BC-D20F-8F15-9EE867D00AEE}"/>
              </a:ext>
            </a:extLst>
          </p:cNvPr>
          <p:cNvSpPr>
            <a:spLocks noGrp="1"/>
          </p:cNvSpPr>
          <p:nvPr>
            <p:ph type="body" sz="quarter" idx="10"/>
          </p:nvPr>
        </p:nvSpPr>
        <p:spPr>
          <a:xfrm>
            <a:off x="1845940"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4" name="Text Placeholder 8">
            <a:extLst>
              <a:ext uri="{FF2B5EF4-FFF2-40B4-BE49-F238E27FC236}">
                <a16:creationId xmlns:a16="http://schemas.microsoft.com/office/drawing/2014/main" id="{685ACED3-44F7-3C6B-8CB9-E770BD5D6209}"/>
              </a:ext>
            </a:extLst>
          </p:cNvPr>
          <p:cNvSpPr>
            <a:spLocks noGrp="1"/>
          </p:cNvSpPr>
          <p:nvPr>
            <p:ph type="body" sz="quarter" idx="11"/>
          </p:nvPr>
        </p:nvSpPr>
        <p:spPr>
          <a:xfrm>
            <a:off x="1845940"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5" name="Text Placeholder 8">
            <a:extLst>
              <a:ext uri="{FF2B5EF4-FFF2-40B4-BE49-F238E27FC236}">
                <a16:creationId xmlns:a16="http://schemas.microsoft.com/office/drawing/2014/main" id="{6D7C8558-9C6F-98BF-B1BB-39BF76A90CC6}"/>
              </a:ext>
            </a:extLst>
          </p:cNvPr>
          <p:cNvSpPr>
            <a:spLocks noGrp="1"/>
          </p:cNvSpPr>
          <p:nvPr>
            <p:ph type="body" sz="quarter" idx="12"/>
          </p:nvPr>
        </p:nvSpPr>
        <p:spPr>
          <a:xfrm>
            <a:off x="6975812"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7" name="Text Placeholder 8">
            <a:extLst>
              <a:ext uri="{FF2B5EF4-FFF2-40B4-BE49-F238E27FC236}">
                <a16:creationId xmlns:a16="http://schemas.microsoft.com/office/drawing/2014/main" id="{AB9CC002-5579-2F9D-CD1D-88A11FD87E88}"/>
              </a:ext>
            </a:extLst>
          </p:cNvPr>
          <p:cNvSpPr>
            <a:spLocks noGrp="1"/>
          </p:cNvSpPr>
          <p:nvPr>
            <p:ph type="body" sz="quarter" idx="13"/>
          </p:nvPr>
        </p:nvSpPr>
        <p:spPr>
          <a:xfrm>
            <a:off x="6975812"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62851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692696"/>
            <a:ext cx="10969943" cy="711081"/>
          </a:xfrm>
          <a:prstGeom prst="rect">
            <a:avLst/>
          </a:prstGeom>
        </p:spPr>
        <p:txBody>
          <a:bodyPr>
            <a:noAutofit/>
          </a:bodyPr>
          <a:lstStyle>
            <a:lvl1pPr>
              <a:defRPr sz="4000" b="1">
                <a:solidFill>
                  <a:schemeClr val="tx1">
                    <a:lumMod val="75000"/>
                    <a:lumOff val="25000"/>
                  </a:schemeClr>
                </a:solidFill>
                <a:latin typeface="Arial Black" panose="020B0A040201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7/15/2024</a:t>
            </a:fld>
            <a:endParaRPr lang="en-US"/>
          </a:p>
        </p:txBody>
      </p:sp>
      <p:sp>
        <p:nvSpPr>
          <p:cNvPr id="4" name="Footer Placeholder 3"/>
          <p:cNvSpPr>
            <a:spLocks noGrp="1"/>
          </p:cNvSpPr>
          <p:nvPr>
            <p:ph type="ftr" sz="quarter" idx="11"/>
          </p:nvPr>
        </p:nvSpPr>
        <p:spPr>
          <a:xfrm>
            <a:off x="609441" y="358051"/>
            <a:ext cx="3859795" cy="365125"/>
          </a:xfrm>
        </p:spPr>
        <p:txBody>
          <a:bodyPr/>
          <a:lstStyle>
            <a:lvl1pPr algn="l">
              <a:defRPr sz="1800"/>
            </a:lvl1pPr>
          </a:lstStyle>
          <a:p>
            <a:endParaRPr lang="en-US" dirty="0"/>
          </a:p>
        </p:txBody>
      </p:sp>
      <p:sp>
        <p:nvSpPr>
          <p:cNvPr id="5" name="Slide Number Placeholder 4"/>
          <p:cNvSpPr>
            <a:spLocks noGrp="1"/>
          </p:cNvSpPr>
          <p:nvPr>
            <p:ph type="sldNum" sz="quarter" idx="12"/>
          </p:nvPr>
        </p:nvSpPr>
        <p:spPr>
          <a:xfrm>
            <a:off x="10766860" y="5877272"/>
            <a:ext cx="812524" cy="980729"/>
          </a:xfrm>
        </p:spPr>
        <p:txBody>
          <a:bodyPr anchor="b"/>
          <a:lstStyle>
            <a:lvl1pPr algn="r">
              <a:defRPr sz="4400" b="1">
                <a:solidFill>
                  <a:schemeClr val="accent3"/>
                </a:solidFill>
              </a:defRPr>
            </a:lvl1pPr>
          </a:lstStyle>
          <a:p>
            <a:fld id="{96E69268-9C8B-4EBF-A9EE-DC5DC2D48DC3}" type="slidenum">
              <a:rPr lang="en-US" smtClean="0"/>
              <a:pPr/>
              <a:t>‹#›</a:t>
            </a:fld>
            <a:endParaRPr lang="en-US" dirty="0"/>
          </a:p>
        </p:txBody>
      </p:sp>
      <p:sp>
        <p:nvSpPr>
          <p:cNvPr id="11" name="Picture Placeholder 10">
            <a:extLst>
              <a:ext uri="{FF2B5EF4-FFF2-40B4-BE49-F238E27FC236}">
                <a16:creationId xmlns:a16="http://schemas.microsoft.com/office/drawing/2014/main" id="{B0FE3EC6-B144-4F14-BB6E-A4CF155192F0}"/>
              </a:ext>
            </a:extLst>
          </p:cNvPr>
          <p:cNvSpPr>
            <a:spLocks noGrp="1"/>
          </p:cNvSpPr>
          <p:nvPr>
            <p:ph type="pic" sz="quarter" idx="13"/>
          </p:nvPr>
        </p:nvSpPr>
        <p:spPr>
          <a:xfrm>
            <a:off x="6436606" y="1867858"/>
            <a:ext cx="1921182" cy="1921182"/>
          </a:xfrm>
          <a:custGeom>
            <a:avLst/>
            <a:gdLst>
              <a:gd name="connsiteX0" fmla="*/ 960591 w 1921182"/>
              <a:gd name="connsiteY0" fmla="*/ 0 h 1921182"/>
              <a:gd name="connsiteX1" fmla="*/ 1921182 w 1921182"/>
              <a:gd name="connsiteY1" fmla="*/ 960591 h 1921182"/>
              <a:gd name="connsiteX2" fmla="*/ 960591 w 1921182"/>
              <a:gd name="connsiteY2" fmla="*/ 1921182 h 1921182"/>
              <a:gd name="connsiteX3" fmla="*/ 0 w 1921182"/>
              <a:gd name="connsiteY3" fmla="*/ 960591 h 1921182"/>
              <a:gd name="connsiteX4" fmla="*/ 960591 w 1921182"/>
              <a:gd name="connsiteY4" fmla="*/ 0 h 192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82" h="1921182">
                <a:moveTo>
                  <a:pt x="960591" y="0"/>
                </a:moveTo>
                <a:cubicBezTo>
                  <a:pt x="1491111" y="0"/>
                  <a:pt x="1921182" y="430071"/>
                  <a:pt x="1921182" y="960591"/>
                </a:cubicBezTo>
                <a:cubicBezTo>
                  <a:pt x="1921182" y="1491111"/>
                  <a:pt x="1491111" y="1921182"/>
                  <a:pt x="960591" y="1921182"/>
                </a:cubicBezTo>
                <a:cubicBezTo>
                  <a:pt x="430071" y="1921182"/>
                  <a:pt x="0" y="1491111"/>
                  <a:pt x="0" y="960591"/>
                </a:cubicBezTo>
                <a:cubicBezTo>
                  <a:pt x="0" y="430071"/>
                  <a:pt x="430071" y="0"/>
                  <a:pt x="960591" y="0"/>
                </a:cubicBezTo>
                <a:close/>
              </a:path>
            </a:pathLst>
          </a:custGeom>
          <a:solidFill>
            <a:schemeClr val="bg1">
              <a:lumMod val="95000"/>
            </a:schemeClr>
          </a:solidFill>
        </p:spPr>
        <p:txBody>
          <a:bodyPr wrap="square" anchor="ctr">
            <a:noAutofit/>
          </a:bodyPr>
          <a:lstStyle>
            <a:lvl1pPr marL="0" indent="0" algn="ctr">
              <a:buFontTx/>
              <a:buNone/>
              <a:defRPr sz="2400"/>
            </a:lvl1pPr>
          </a:lstStyle>
          <a:p>
            <a:endParaRPr lang="en-IN"/>
          </a:p>
        </p:txBody>
      </p:sp>
      <p:sp>
        <p:nvSpPr>
          <p:cNvPr id="12" name="Picture Placeholder 11">
            <a:extLst>
              <a:ext uri="{FF2B5EF4-FFF2-40B4-BE49-F238E27FC236}">
                <a16:creationId xmlns:a16="http://schemas.microsoft.com/office/drawing/2014/main" id="{E289DAD4-899A-4BE5-B7D8-7B521AB08B18}"/>
              </a:ext>
            </a:extLst>
          </p:cNvPr>
          <p:cNvSpPr>
            <a:spLocks noGrp="1"/>
          </p:cNvSpPr>
          <p:nvPr>
            <p:ph type="pic" sz="quarter" idx="14"/>
          </p:nvPr>
        </p:nvSpPr>
        <p:spPr>
          <a:xfrm>
            <a:off x="9105201" y="1867858"/>
            <a:ext cx="1921182" cy="1921182"/>
          </a:xfrm>
          <a:custGeom>
            <a:avLst/>
            <a:gdLst>
              <a:gd name="connsiteX0" fmla="*/ 960591 w 1921182"/>
              <a:gd name="connsiteY0" fmla="*/ 0 h 1921182"/>
              <a:gd name="connsiteX1" fmla="*/ 1921182 w 1921182"/>
              <a:gd name="connsiteY1" fmla="*/ 960591 h 1921182"/>
              <a:gd name="connsiteX2" fmla="*/ 960591 w 1921182"/>
              <a:gd name="connsiteY2" fmla="*/ 1921182 h 1921182"/>
              <a:gd name="connsiteX3" fmla="*/ 0 w 1921182"/>
              <a:gd name="connsiteY3" fmla="*/ 960591 h 1921182"/>
              <a:gd name="connsiteX4" fmla="*/ 960591 w 1921182"/>
              <a:gd name="connsiteY4" fmla="*/ 0 h 192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82" h="1921182">
                <a:moveTo>
                  <a:pt x="960591" y="0"/>
                </a:moveTo>
                <a:cubicBezTo>
                  <a:pt x="1491111" y="0"/>
                  <a:pt x="1921182" y="430071"/>
                  <a:pt x="1921182" y="960591"/>
                </a:cubicBezTo>
                <a:cubicBezTo>
                  <a:pt x="1921182" y="1491111"/>
                  <a:pt x="1491111" y="1921182"/>
                  <a:pt x="960591" y="1921182"/>
                </a:cubicBezTo>
                <a:cubicBezTo>
                  <a:pt x="430071" y="1921182"/>
                  <a:pt x="0" y="1491111"/>
                  <a:pt x="0" y="960591"/>
                </a:cubicBezTo>
                <a:cubicBezTo>
                  <a:pt x="0" y="430071"/>
                  <a:pt x="430071" y="0"/>
                  <a:pt x="960591" y="0"/>
                </a:cubicBezTo>
                <a:close/>
              </a:path>
            </a:pathLst>
          </a:custGeom>
          <a:solidFill>
            <a:schemeClr val="bg1">
              <a:lumMod val="95000"/>
            </a:schemeClr>
          </a:solidFill>
        </p:spPr>
        <p:txBody>
          <a:bodyPr wrap="square" anchor="ctr">
            <a:noAutofit/>
          </a:bodyPr>
          <a:lstStyle>
            <a:lvl1pPr marL="0" indent="0" algn="ctr">
              <a:buFontTx/>
              <a:buNone/>
              <a:defRPr sz="2400"/>
            </a:lvl1pPr>
          </a:lstStyle>
          <a:p>
            <a:endParaRPr lang="en-IN"/>
          </a:p>
        </p:txBody>
      </p:sp>
    </p:spTree>
    <p:extLst>
      <p:ext uri="{BB962C8B-B14F-4D97-AF65-F5344CB8AC3E}">
        <p14:creationId xmlns:p14="http://schemas.microsoft.com/office/powerpoint/2010/main" val="41219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416745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7/15/2024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1969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7/15/2024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62" r:id="rId4"/>
    <p:sldLayoutId id="2147483664" r:id="rId5"/>
    <p:sldLayoutId id="2147483655" r:id="rId6"/>
    <p:sldLayoutId id="2147483665" r:id="rId7"/>
    <p:sldLayoutId id="2147483666" r:id="rId8"/>
    <p:sldLayoutId id="2147483667" r:id="rId9"/>
    <p:sldLayoutId id="2147483668" r:id="rId1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iscovery-center.cloud.sap/serviceCatalog/sap-datasphere/?region=all"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s.sap.com/tutorials/sac-guidedexperiences-getstarted.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wc-pricing-calculator-sac-saceu10.cfapps.eu10.hana.ondemand.com/index.html" TargetMode="External"/><Relationship Id="rId2" Type="http://schemas.openxmlformats.org/officeDocument/2006/relationships/hyperlink" Target="https://www.sap.com/products/technology-platform/datasphere/pricing.html?countryCode=U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help.sap.com/docs/SAP_DATASPHERE?locale=en-US" TargetMode="External"/><Relationship Id="rId3" Type="http://schemas.openxmlformats.org/officeDocument/2006/relationships/hyperlink" Target="https://community.sap.com/topics/datasphere" TargetMode="External"/><Relationship Id="rId7" Type="http://schemas.openxmlformats.org/officeDocument/2006/relationships/hyperlink" Target="https://community.sap.com/topics/datasphere/bw-bridge" TargetMode="External"/><Relationship Id="rId2" Type="http://schemas.openxmlformats.org/officeDocument/2006/relationships/hyperlink" Target="https://roadmaps.sap.com/board?PRODUCT=73554900100800000266&amp;INDUSTRY=UTILITY&amp;range=CURRENT-LAST#Q2%202023;INNO=EBB49452EF911EEDB1DFCC816A47D50A" TargetMode="External"/><Relationship Id="rId1" Type="http://schemas.openxmlformats.org/officeDocument/2006/relationships/slideLayout" Target="../slideLayouts/slideLayout3.xml"/><Relationship Id="rId6" Type="http://schemas.openxmlformats.org/officeDocument/2006/relationships/hyperlink" Target="https://community.sap.com/topics/datasphere/business-content" TargetMode="External"/><Relationship Id="rId5" Type="http://schemas.openxmlformats.org/officeDocument/2006/relationships/hyperlink" Target="https://community.sap.com/topics/datasphere/best-practices-troubleshooting" TargetMode="External"/><Relationship Id="rId10" Type="http://schemas.openxmlformats.org/officeDocument/2006/relationships/hyperlink" Target="https://help.sap.com/learning-journeys/c4fcae2e2b7645109ab3315e8a7a6b10?IDs=show" TargetMode="External"/><Relationship Id="rId4" Type="http://schemas.openxmlformats.org/officeDocument/2006/relationships/hyperlink" Target="https://community.sap.com/topics/datasphere/getting-started" TargetMode="External"/><Relationship Id="rId9" Type="http://schemas.openxmlformats.org/officeDocument/2006/relationships/hyperlink" Target="https://developers.sap.com/tutorial-navigator.html?tag=software-product%3Atechnology-platform%2Fsap-datasphere%2Fsap-dataspher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iscovery-center.cloud.sap/serviceCatalo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discovery-center.cloud.sap/serviceCatalo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75000"/>
              </a:schemeClr>
            </a:gs>
            <a:gs pos="13000">
              <a:schemeClr val="accent6"/>
            </a:gs>
          </a:gsLst>
          <a:lin ang="8100000" scaled="1"/>
          <a:tileRect/>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D9D858B-C557-938F-7327-64512E9B2A59}"/>
              </a:ext>
            </a:extLst>
          </p:cNvPr>
          <p:cNvSpPr/>
          <p:nvPr/>
        </p:nvSpPr>
        <p:spPr>
          <a:xfrm flipV="1">
            <a:off x="1042904" y="0"/>
            <a:ext cx="2212930" cy="1704506"/>
          </a:xfrm>
          <a:custGeom>
            <a:avLst/>
            <a:gdLst>
              <a:gd name="connsiteX0" fmla="*/ 397370 w 2212930"/>
              <a:gd name="connsiteY0" fmla="*/ 1704506 h 1704506"/>
              <a:gd name="connsiteX1" fmla="*/ 1815460 w 2212930"/>
              <a:gd name="connsiteY1" fmla="*/ 1704506 h 1704506"/>
              <a:gd name="connsiteX2" fmla="*/ 2193279 w 2212930"/>
              <a:gd name="connsiteY2" fmla="*/ 1050687 h 1704506"/>
              <a:gd name="connsiteX3" fmla="*/ 2193279 w 2212930"/>
              <a:gd name="connsiteY3" fmla="*/ 904077 h 1704506"/>
              <a:gd name="connsiteX4" fmla="*/ 1713296 w 2212930"/>
              <a:gd name="connsiteY4" fmla="*/ 73239 h 1704506"/>
              <a:gd name="connsiteX5" fmla="*/ 1586404 w 2212930"/>
              <a:gd name="connsiteY5" fmla="*/ 0 h 1704506"/>
              <a:gd name="connsiteX6" fmla="*/ 626393 w 2212930"/>
              <a:gd name="connsiteY6" fmla="*/ 0 h 1704506"/>
              <a:gd name="connsiteX7" fmla="*/ 499500 w 2212930"/>
              <a:gd name="connsiteY7" fmla="*/ 73239 h 1704506"/>
              <a:gd name="connsiteX8" fmla="*/ 19651 w 2212930"/>
              <a:gd name="connsiteY8" fmla="*/ 904077 h 1704506"/>
              <a:gd name="connsiteX9" fmla="*/ 19651 w 2212930"/>
              <a:gd name="connsiteY9" fmla="*/ 1050643 h 1704506"/>
              <a:gd name="connsiteX10" fmla="*/ 397370 w 2212930"/>
              <a:gd name="connsiteY10" fmla="*/ 1704506 h 170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704506">
                <a:moveTo>
                  <a:pt x="397370" y="1704506"/>
                </a:moveTo>
                <a:lnTo>
                  <a:pt x="1815460" y="1704506"/>
                </a:lnTo>
                <a:lnTo>
                  <a:pt x="2193279" y="1050687"/>
                </a:lnTo>
                <a:cubicBezTo>
                  <a:pt x="2219481" y="1005350"/>
                  <a:pt x="2219481" y="949415"/>
                  <a:pt x="2193279" y="904077"/>
                </a:cubicBezTo>
                <a:lnTo>
                  <a:pt x="1713296" y="73239"/>
                </a:lnTo>
                <a:cubicBezTo>
                  <a:pt x="1687095" y="27901"/>
                  <a:pt x="1638717" y="0"/>
                  <a:pt x="1586404" y="0"/>
                </a:cubicBezTo>
                <a:lnTo>
                  <a:pt x="626393" y="0"/>
                </a:lnTo>
                <a:cubicBezTo>
                  <a:pt x="574035" y="0"/>
                  <a:pt x="525657" y="27901"/>
                  <a:pt x="499500" y="73239"/>
                </a:cubicBezTo>
                <a:lnTo>
                  <a:pt x="19651" y="904077"/>
                </a:lnTo>
                <a:cubicBezTo>
                  <a:pt x="-6550" y="949415"/>
                  <a:pt x="-6550" y="1005305"/>
                  <a:pt x="19651" y="1050643"/>
                </a:cubicBezTo>
                <a:lnTo>
                  <a:pt x="397370" y="170450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308647DD-5BED-795B-624A-B27F566B566F}"/>
              </a:ext>
            </a:extLst>
          </p:cNvPr>
          <p:cNvSpPr/>
          <p:nvPr/>
        </p:nvSpPr>
        <p:spPr>
          <a:xfrm flipH="1">
            <a:off x="0" y="780480"/>
            <a:ext cx="1499604" cy="1954540"/>
          </a:xfrm>
          <a:custGeom>
            <a:avLst/>
            <a:gdLst>
              <a:gd name="connsiteX0" fmla="*/ 1499604 w 1499604"/>
              <a:gd name="connsiteY0" fmla="*/ 0 h 1954540"/>
              <a:gd name="connsiteX1" fmla="*/ 626526 w 1499604"/>
              <a:gd name="connsiteY1" fmla="*/ 0 h 1954540"/>
              <a:gd name="connsiteX2" fmla="*/ 499634 w 1499604"/>
              <a:gd name="connsiteY2" fmla="*/ 73238 h 1954540"/>
              <a:gd name="connsiteX3" fmla="*/ 19651 w 1499604"/>
              <a:gd name="connsiteY3" fmla="*/ 903853 h 1954540"/>
              <a:gd name="connsiteX4" fmla="*/ 19651 w 1499604"/>
              <a:gd name="connsiteY4" fmla="*/ 1050463 h 1954540"/>
              <a:gd name="connsiteX5" fmla="*/ 499634 w 1499604"/>
              <a:gd name="connsiteY5" fmla="*/ 1881301 h 1954540"/>
              <a:gd name="connsiteX6" fmla="*/ 626526 w 1499604"/>
              <a:gd name="connsiteY6" fmla="*/ 1954540 h 1954540"/>
              <a:gd name="connsiteX7" fmla="*/ 1499604 w 1499604"/>
              <a:gd name="connsiteY7" fmla="*/ 1954540 h 1954540"/>
              <a:gd name="connsiteX8" fmla="*/ 1499604 w 1499604"/>
              <a:gd name="connsiteY8" fmla="*/ 0 h 195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9604" h="1954540">
                <a:moveTo>
                  <a:pt x="1499604" y="0"/>
                </a:moveTo>
                <a:lnTo>
                  <a:pt x="626526" y="0"/>
                </a:lnTo>
                <a:cubicBezTo>
                  <a:pt x="574214" y="0"/>
                  <a:pt x="525835" y="27900"/>
                  <a:pt x="499634" y="73238"/>
                </a:cubicBezTo>
                <a:lnTo>
                  <a:pt x="19651" y="903853"/>
                </a:lnTo>
                <a:cubicBezTo>
                  <a:pt x="-6551" y="949190"/>
                  <a:pt x="-6551" y="1005125"/>
                  <a:pt x="19651" y="1050463"/>
                </a:cubicBezTo>
                <a:lnTo>
                  <a:pt x="499634" y="1881301"/>
                </a:lnTo>
                <a:cubicBezTo>
                  <a:pt x="525835" y="1926639"/>
                  <a:pt x="574214" y="1954540"/>
                  <a:pt x="626526" y="1954540"/>
                </a:cubicBezTo>
                <a:lnTo>
                  <a:pt x="1499604" y="1954540"/>
                </a:lnTo>
                <a:lnTo>
                  <a:pt x="149960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Graphic 69">
            <a:extLst>
              <a:ext uri="{FF2B5EF4-FFF2-40B4-BE49-F238E27FC236}">
                <a16:creationId xmlns:a16="http://schemas.microsoft.com/office/drawing/2014/main" id="{D01D1536-951C-56A3-CB2B-67911626F501}"/>
              </a:ext>
            </a:extLst>
          </p:cNvPr>
          <p:cNvSpPr/>
          <p:nvPr/>
        </p:nvSpPr>
        <p:spPr>
          <a:xfrm>
            <a:off x="8792969" y="870852"/>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FC10F40-459D-703B-0C4A-EF2D109C5912}"/>
              </a:ext>
            </a:extLst>
          </p:cNvPr>
          <p:cNvSpPr/>
          <p:nvPr/>
        </p:nvSpPr>
        <p:spPr>
          <a:xfrm>
            <a:off x="7036741" y="0"/>
            <a:ext cx="2212929" cy="1780364"/>
          </a:xfrm>
          <a:custGeom>
            <a:avLst/>
            <a:gdLst>
              <a:gd name="connsiteX0" fmla="*/ 441190 w 2212929"/>
              <a:gd name="connsiteY0" fmla="*/ 0 h 1780364"/>
              <a:gd name="connsiteX1" fmla="*/ 1771623 w 2212929"/>
              <a:gd name="connsiteY1" fmla="*/ 0 h 1780364"/>
              <a:gd name="connsiteX2" fmla="*/ 2193278 w 2212929"/>
              <a:gd name="connsiteY2" fmla="*/ 729677 h 1780364"/>
              <a:gd name="connsiteX3" fmla="*/ 2193278 w 2212929"/>
              <a:gd name="connsiteY3" fmla="*/ 876287 h 1780364"/>
              <a:gd name="connsiteX4" fmla="*/ 1713295 w 2212929"/>
              <a:gd name="connsiteY4" fmla="*/ 1707125 h 1780364"/>
              <a:gd name="connsiteX5" fmla="*/ 1586403 w 2212929"/>
              <a:gd name="connsiteY5" fmla="*/ 1780364 h 1780364"/>
              <a:gd name="connsiteX6" fmla="*/ 626392 w 2212929"/>
              <a:gd name="connsiteY6" fmla="*/ 1780364 h 1780364"/>
              <a:gd name="connsiteX7" fmla="*/ 499499 w 2212929"/>
              <a:gd name="connsiteY7" fmla="*/ 1707125 h 1780364"/>
              <a:gd name="connsiteX8" fmla="*/ 19650 w 2212929"/>
              <a:gd name="connsiteY8" fmla="*/ 876287 h 1780364"/>
              <a:gd name="connsiteX9" fmla="*/ 19650 w 2212929"/>
              <a:gd name="connsiteY9" fmla="*/ 729721 h 1780364"/>
              <a:gd name="connsiteX10" fmla="*/ 441190 w 2212929"/>
              <a:gd name="connsiteY10" fmla="*/ 0 h 178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29" h="1780364">
                <a:moveTo>
                  <a:pt x="441190" y="0"/>
                </a:moveTo>
                <a:lnTo>
                  <a:pt x="1771623" y="0"/>
                </a:lnTo>
                <a:lnTo>
                  <a:pt x="2193278" y="729677"/>
                </a:lnTo>
                <a:cubicBezTo>
                  <a:pt x="2219480" y="775014"/>
                  <a:pt x="2219480" y="830949"/>
                  <a:pt x="2193278" y="876287"/>
                </a:cubicBezTo>
                <a:lnTo>
                  <a:pt x="1713295" y="1707125"/>
                </a:lnTo>
                <a:cubicBezTo>
                  <a:pt x="1687094" y="1752463"/>
                  <a:pt x="1638715" y="1780364"/>
                  <a:pt x="1586403" y="1780364"/>
                </a:cubicBezTo>
                <a:lnTo>
                  <a:pt x="626392" y="1780364"/>
                </a:lnTo>
                <a:cubicBezTo>
                  <a:pt x="574034" y="1780364"/>
                  <a:pt x="525656" y="1752463"/>
                  <a:pt x="499499" y="1707125"/>
                </a:cubicBezTo>
                <a:lnTo>
                  <a:pt x="19650" y="876287"/>
                </a:lnTo>
                <a:cubicBezTo>
                  <a:pt x="-6551" y="830949"/>
                  <a:pt x="-6551" y="775059"/>
                  <a:pt x="19650" y="729721"/>
                </a:cubicBezTo>
                <a:lnTo>
                  <a:pt x="441190" y="0"/>
                </a:lnTo>
                <a:close/>
              </a:path>
            </a:pathLst>
          </a:custGeom>
          <a:solidFill>
            <a:schemeClr val="accent2"/>
          </a:solidFill>
          <a:ln w="9525" cap="flat">
            <a:noFill/>
            <a:prstDash val="solid"/>
            <a:miter/>
          </a:ln>
        </p:spPr>
        <p:txBody>
          <a:bodyPr wrap="square" rtlCol="0" anchor="ctr">
            <a:noAutofit/>
          </a:bodyPr>
          <a:lstStyle/>
          <a:p>
            <a:endParaRPr lang="en-IN"/>
          </a:p>
        </p:txBody>
      </p:sp>
      <p:sp>
        <p:nvSpPr>
          <p:cNvPr id="29" name="Freeform: Shape 28">
            <a:extLst>
              <a:ext uri="{FF2B5EF4-FFF2-40B4-BE49-F238E27FC236}">
                <a16:creationId xmlns:a16="http://schemas.microsoft.com/office/drawing/2014/main" id="{ED0EBE55-197A-AE13-5405-0782504B9582}"/>
              </a:ext>
            </a:extLst>
          </p:cNvPr>
          <p:cNvSpPr/>
          <p:nvPr/>
        </p:nvSpPr>
        <p:spPr>
          <a:xfrm>
            <a:off x="8913957" y="0"/>
            <a:ext cx="2028990" cy="778877"/>
          </a:xfrm>
          <a:custGeom>
            <a:avLst/>
            <a:gdLst>
              <a:gd name="connsiteX0" fmla="*/ 0 w 2028990"/>
              <a:gd name="connsiteY0" fmla="*/ 0 h 778877"/>
              <a:gd name="connsiteX1" fmla="*/ 2028990 w 2028990"/>
              <a:gd name="connsiteY1" fmla="*/ 0 h 778877"/>
              <a:gd name="connsiteX2" fmla="*/ 1621336 w 2028990"/>
              <a:gd name="connsiteY2" fmla="*/ 705638 h 778877"/>
              <a:gd name="connsiteX3" fmla="*/ 1494444 w 2028990"/>
              <a:gd name="connsiteY3" fmla="*/ 778877 h 778877"/>
              <a:gd name="connsiteX4" fmla="*/ 534433 w 2028990"/>
              <a:gd name="connsiteY4" fmla="*/ 778877 h 778877"/>
              <a:gd name="connsiteX5" fmla="*/ 407540 w 2028990"/>
              <a:gd name="connsiteY5" fmla="*/ 705638 h 778877"/>
              <a:gd name="connsiteX6" fmla="*/ 0 w 2028990"/>
              <a:gd name="connsiteY6" fmla="*/ 0 h 77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990" h="778877">
                <a:moveTo>
                  <a:pt x="0" y="0"/>
                </a:moveTo>
                <a:lnTo>
                  <a:pt x="2028990" y="0"/>
                </a:lnTo>
                <a:lnTo>
                  <a:pt x="1621336" y="705638"/>
                </a:lnTo>
                <a:cubicBezTo>
                  <a:pt x="1595135" y="750976"/>
                  <a:pt x="1546756" y="778877"/>
                  <a:pt x="1494444" y="778877"/>
                </a:cubicBezTo>
                <a:lnTo>
                  <a:pt x="534433" y="778877"/>
                </a:lnTo>
                <a:cubicBezTo>
                  <a:pt x="482075" y="778877"/>
                  <a:pt x="433697" y="750976"/>
                  <a:pt x="407540" y="705638"/>
                </a:cubicBezTo>
                <a:lnTo>
                  <a:pt x="0" y="0"/>
                </a:lnTo>
                <a:close/>
              </a:path>
            </a:pathLst>
          </a:custGeom>
          <a:solidFill>
            <a:schemeClr val="accent5"/>
          </a:solidFill>
          <a:ln w="9525" cap="flat">
            <a:noFill/>
            <a:prstDash val="solid"/>
            <a:miter/>
          </a:ln>
        </p:spPr>
        <p:txBody>
          <a:bodyPr wrap="square" rtlCol="0" anchor="ctr">
            <a:noAutofit/>
          </a:bodyPr>
          <a:lstStyle/>
          <a:p>
            <a:endParaRPr lang="en-IN"/>
          </a:p>
        </p:txBody>
      </p:sp>
      <p:sp>
        <p:nvSpPr>
          <p:cNvPr id="113" name="Graphic 69">
            <a:extLst>
              <a:ext uri="{FF2B5EF4-FFF2-40B4-BE49-F238E27FC236}">
                <a16:creationId xmlns:a16="http://schemas.microsoft.com/office/drawing/2014/main" id="{0ECE9D17-C6B5-37CD-C601-33F3D00AC85C}"/>
              </a:ext>
            </a:extLst>
          </p:cNvPr>
          <p:cNvSpPr/>
          <p:nvPr/>
        </p:nvSpPr>
        <p:spPr>
          <a:xfrm>
            <a:off x="2799133" y="765966"/>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grpSp>
        <p:nvGrpSpPr>
          <p:cNvPr id="26" name="Group 25">
            <a:extLst>
              <a:ext uri="{FF2B5EF4-FFF2-40B4-BE49-F238E27FC236}">
                <a16:creationId xmlns:a16="http://schemas.microsoft.com/office/drawing/2014/main" id="{424B2EAC-4725-1F06-DDC0-1F767F57CA68}"/>
              </a:ext>
            </a:extLst>
          </p:cNvPr>
          <p:cNvGrpSpPr/>
          <p:nvPr/>
        </p:nvGrpSpPr>
        <p:grpSpPr>
          <a:xfrm>
            <a:off x="3646140" y="1628800"/>
            <a:ext cx="2165933" cy="2185077"/>
            <a:chOff x="4756150" y="2081212"/>
            <a:chExt cx="2672524" cy="2696146"/>
          </a:xfrm>
          <a:solidFill>
            <a:schemeClr val="bg1"/>
          </a:solidFill>
        </p:grpSpPr>
        <p:sp>
          <p:nvSpPr>
            <p:cNvPr id="33" name="Freeform: Shape 32">
              <a:extLst>
                <a:ext uri="{FF2B5EF4-FFF2-40B4-BE49-F238E27FC236}">
                  <a16:creationId xmlns:a16="http://schemas.microsoft.com/office/drawing/2014/main" id="{8FEA78AC-11E0-3531-9F25-AA9A91AB2F9E}"/>
                </a:ext>
              </a:extLst>
            </p:cNvPr>
            <p:cNvSpPr/>
            <p:nvPr/>
          </p:nvSpPr>
          <p:spPr>
            <a:xfrm>
              <a:off x="475615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FA8D495-63C3-0293-85E8-BF15AB771267}"/>
                </a:ext>
              </a:extLst>
            </p:cNvPr>
            <p:cNvSpPr/>
            <p:nvPr/>
          </p:nvSpPr>
          <p:spPr>
            <a:xfrm>
              <a:off x="527631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08FF887-CEAF-65CD-AFCB-A8BE992106A1}"/>
                </a:ext>
              </a:extLst>
            </p:cNvPr>
            <p:cNvSpPr/>
            <p:nvPr/>
          </p:nvSpPr>
          <p:spPr>
            <a:xfrm>
              <a:off x="579647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86DFF080-984A-7D63-16D1-CA75BDE2BA66}"/>
                </a:ext>
              </a:extLst>
            </p:cNvPr>
            <p:cNvSpPr/>
            <p:nvPr/>
          </p:nvSpPr>
          <p:spPr>
            <a:xfrm>
              <a:off x="6316630"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11BAA42-237A-3CC6-5645-C11E1F8B288A}"/>
                </a:ext>
              </a:extLst>
            </p:cNvPr>
            <p:cNvSpPr/>
            <p:nvPr/>
          </p:nvSpPr>
          <p:spPr>
            <a:xfrm>
              <a:off x="6836695"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C437866-8214-750E-DDBA-03C17CC27178}"/>
                </a:ext>
              </a:extLst>
            </p:cNvPr>
            <p:cNvSpPr/>
            <p:nvPr/>
          </p:nvSpPr>
          <p:spPr>
            <a:xfrm>
              <a:off x="7356856"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729BA04-1575-BB60-EF44-ADB5495AE733}"/>
                </a:ext>
              </a:extLst>
            </p:cNvPr>
            <p:cNvSpPr/>
            <p:nvPr/>
          </p:nvSpPr>
          <p:spPr>
            <a:xfrm>
              <a:off x="475615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676A1E4-2020-7F3A-1C3E-D4AADE33F6B0}"/>
                </a:ext>
              </a:extLst>
            </p:cNvPr>
            <p:cNvSpPr/>
            <p:nvPr/>
          </p:nvSpPr>
          <p:spPr>
            <a:xfrm>
              <a:off x="527631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FCC03A5-79B3-87DF-E55B-5FDFDB28F3D0}"/>
                </a:ext>
              </a:extLst>
            </p:cNvPr>
            <p:cNvSpPr/>
            <p:nvPr/>
          </p:nvSpPr>
          <p:spPr>
            <a:xfrm>
              <a:off x="579647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F531F89-A7AA-323E-1748-607702FCF774}"/>
                </a:ext>
              </a:extLst>
            </p:cNvPr>
            <p:cNvSpPr/>
            <p:nvPr/>
          </p:nvSpPr>
          <p:spPr>
            <a:xfrm>
              <a:off x="6316630"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E114D54-B40B-7405-4116-15987B052295}"/>
                </a:ext>
              </a:extLst>
            </p:cNvPr>
            <p:cNvSpPr/>
            <p:nvPr/>
          </p:nvSpPr>
          <p:spPr>
            <a:xfrm>
              <a:off x="6836695"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086099D-48F2-65EC-5DF7-6B615F7D3013}"/>
                </a:ext>
              </a:extLst>
            </p:cNvPr>
            <p:cNvSpPr/>
            <p:nvPr/>
          </p:nvSpPr>
          <p:spPr>
            <a:xfrm>
              <a:off x="7356856"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837F3F1-FC61-7644-1356-40E7871E8B07}"/>
                </a:ext>
              </a:extLst>
            </p:cNvPr>
            <p:cNvSpPr/>
            <p:nvPr/>
          </p:nvSpPr>
          <p:spPr>
            <a:xfrm>
              <a:off x="475615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89E26D5-8D0C-CF71-9164-943554E6B372}"/>
                </a:ext>
              </a:extLst>
            </p:cNvPr>
            <p:cNvSpPr/>
            <p:nvPr/>
          </p:nvSpPr>
          <p:spPr>
            <a:xfrm>
              <a:off x="527631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6EFD2495-FF1F-92B8-23A8-D94788856873}"/>
                </a:ext>
              </a:extLst>
            </p:cNvPr>
            <p:cNvSpPr/>
            <p:nvPr/>
          </p:nvSpPr>
          <p:spPr>
            <a:xfrm>
              <a:off x="579647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48253E-8E02-2250-7CFA-CD8F7BD96225}"/>
                </a:ext>
              </a:extLst>
            </p:cNvPr>
            <p:cNvSpPr/>
            <p:nvPr/>
          </p:nvSpPr>
          <p:spPr>
            <a:xfrm>
              <a:off x="6316630"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02941B3-DA01-4F8C-CCEC-812A6EE682DF}"/>
                </a:ext>
              </a:extLst>
            </p:cNvPr>
            <p:cNvSpPr/>
            <p:nvPr/>
          </p:nvSpPr>
          <p:spPr>
            <a:xfrm>
              <a:off x="6836695"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0B5DDCB-06C8-C6C3-2ADE-5261F1FE7129}"/>
                </a:ext>
              </a:extLst>
            </p:cNvPr>
            <p:cNvSpPr/>
            <p:nvPr/>
          </p:nvSpPr>
          <p:spPr>
            <a:xfrm>
              <a:off x="7356856"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CCE0342C-385C-046A-FBA9-989C5748EBD0}"/>
                </a:ext>
              </a:extLst>
            </p:cNvPr>
            <p:cNvSpPr/>
            <p:nvPr/>
          </p:nvSpPr>
          <p:spPr>
            <a:xfrm>
              <a:off x="475615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91A4562B-2071-FAF9-3BEE-8BB783E9CCBB}"/>
                </a:ext>
              </a:extLst>
            </p:cNvPr>
            <p:cNvSpPr/>
            <p:nvPr/>
          </p:nvSpPr>
          <p:spPr>
            <a:xfrm>
              <a:off x="527631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FB0E154-7EA0-A336-EA50-4EED644C2A13}"/>
                </a:ext>
              </a:extLst>
            </p:cNvPr>
            <p:cNvSpPr/>
            <p:nvPr/>
          </p:nvSpPr>
          <p:spPr>
            <a:xfrm>
              <a:off x="579647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D0FC2DC-CE5B-8756-8EA2-6A3CEE68D8E0}"/>
                </a:ext>
              </a:extLst>
            </p:cNvPr>
            <p:cNvSpPr/>
            <p:nvPr/>
          </p:nvSpPr>
          <p:spPr>
            <a:xfrm>
              <a:off x="6316630"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0DB7E37-887A-87A9-54BE-3BA0035E9468}"/>
                </a:ext>
              </a:extLst>
            </p:cNvPr>
            <p:cNvSpPr/>
            <p:nvPr/>
          </p:nvSpPr>
          <p:spPr>
            <a:xfrm>
              <a:off x="6836695"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55B78692-799D-7C74-3FB7-1CC579CE8434}"/>
                </a:ext>
              </a:extLst>
            </p:cNvPr>
            <p:cNvSpPr/>
            <p:nvPr/>
          </p:nvSpPr>
          <p:spPr>
            <a:xfrm>
              <a:off x="7356856"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3A54A84B-CECC-B937-1102-B1CB8D11491C}"/>
                </a:ext>
              </a:extLst>
            </p:cNvPr>
            <p:cNvSpPr/>
            <p:nvPr/>
          </p:nvSpPr>
          <p:spPr>
            <a:xfrm>
              <a:off x="475615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12077C5-A934-ED04-3124-34FB0D22DF10}"/>
                </a:ext>
              </a:extLst>
            </p:cNvPr>
            <p:cNvSpPr/>
            <p:nvPr/>
          </p:nvSpPr>
          <p:spPr>
            <a:xfrm>
              <a:off x="527631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6BCE9A09-0615-C659-20C9-6C0AD577C691}"/>
                </a:ext>
              </a:extLst>
            </p:cNvPr>
            <p:cNvSpPr/>
            <p:nvPr/>
          </p:nvSpPr>
          <p:spPr>
            <a:xfrm>
              <a:off x="579647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F90F050-4243-7F10-1907-98EB8EDE029D}"/>
                </a:ext>
              </a:extLst>
            </p:cNvPr>
            <p:cNvSpPr/>
            <p:nvPr/>
          </p:nvSpPr>
          <p:spPr>
            <a:xfrm>
              <a:off x="6316630"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53ACB1EE-54FB-15AD-034F-283B6857C323}"/>
                </a:ext>
              </a:extLst>
            </p:cNvPr>
            <p:cNvSpPr/>
            <p:nvPr/>
          </p:nvSpPr>
          <p:spPr>
            <a:xfrm>
              <a:off x="6836695"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15A29B4E-D284-EF38-4CC3-6222A1E1EA97}"/>
                </a:ext>
              </a:extLst>
            </p:cNvPr>
            <p:cNvSpPr/>
            <p:nvPr/>
          </p:nvSpPr>
          <p:spPr>
            <a:xfrm>
              <a:off x="7356856"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A8BC6B0-78EB-5CFE-3369-980AAD709ECB}"/>
                </a:ext>
              </a:extLst>
            </p:cNvPr>
            <p:cNvSpPr/>
            <p:nvPr/>
          </p:nvSpPr>
          <p:spPr>
            <a:xfrm>
              <a:off x="475615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3D98431-0530-56EF-368B-2070C069A0B9}"/>
                </a:ext>
              </a:extLst>
            </p:cNvPr>
            <p:cNvSpPr/>
            <p:nvPr/>
          </p:nvSpPr>
          <p:spPr>
            <a:xfrm>
              <a:off x="527631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4973050-C0AE-1685-A861-F1033E2A4467}"/>
                </a:ext>
              </a:extLst>
            </p:cNvPr>
            <p:cNvSpPr/>
            <p:nvPr/>
          </p:nvSpPr>
          <p:spPr>
            <a:xfrm>
              <a:off x="579647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E17879-B0A5-DE93-9FAB-93AD6B23B72A}"/>
                </a:ext>
              </a:extLst>
            </p:cNvPr>
            <p:cNvSpPr/>
            <p:nvPr/>
          </p:nvSpPr>
          <p:spPr>
            <a:xfrm>
              <a:off x="6316630"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60277F08-62D0-DF6C-A27C-4A78D6399D08}"/>
                </a:ext>
              </a:extLst>
            </p:cNvPr>
            <p:cNvSpPr/>
            <p:nvPr/>
          </p:nvSpPr>
          <p:spPr>
            <a:xfrm>
              <a:off x="6836695"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8F92A009-8B47-9711-0FE7-8B8595409A25}"/>
                </a:ext>
              </a:extLst>
            </p:cNvPr>
            <p:cNvSpPr/>
            <p:nvPr/>
          </p:nvSpPr>
          <p:spPr>
            <a:xfrm>
              <a:off x="7356856"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B1EEF31-1832-4BAC-5665-4F86FFB8A32F}"/>
                </a:ext>
              </a:extLst>
            </p:cNvPr>
            <p:cNvSpPr/>
            <p:nvPr/>
          </p:nvSpPr>
          <p:spPr>
            <a:xfrm>
              <a:off x="475615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F524C43F-74D0-2E82-CE62-B836E5CEAC5E}"/>
                </a:ext>
              </a:extLst>
            </p:cNvPr>
            <p:cNvSpPr/>
            <p:nvPr/>
          </p:nvSpPr>
          <p:spPr>
            <a:xfrm>
              <a:off x="527631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DC5C86D-9C89-4733-58CD-4DAA114A6E92}"/>
                </a:ext>
              </a:extLst>
            </p:cNvPr>
            <p:cNvSpPr/>
            <p:nvPr/>
          </p:nvSpPr>
          <p:spPr>
            <a:xfrm>
              <a:off x="579647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3B38BB7-74B7-16A3-D12C-513FE5701EC9}"/>
                </a:ext>
              </a:extLst>
            </p:cNvPr>
            <p:cNvSpPr/>
            <p:nvPr/>
          </p:nvSpPr>
          <p:spPr>
            <a:xfrm>
              <a:off x="6316630"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545C216-6D8A-C52A-8602-4A54BBEA0084}"/>
                </a:ext>
              </a:extLst>
            </p:cNvPr>
            <p:cNvSpPr/>
            <p:nvPr/>
          </p:nvSpPr>
          <p:spPr>
            <a:xfrm>
              <a:off x="6836695"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11FF7ED-F974-F853-50E9-5D32B263AAC5}"/>
                </a:ext>
              </a:extLst>
            </p:cNvPr>
            <p:cNvSpPr/>
            <p:nvPr/>
          </p:nvSpPr>
          <p:spPr>
            <a:xfrm>
              <a:off x="7356856"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sp>
        <p:nvSpPr>
          <p:cNvPr id="159" name="Graphic 69">
            <a:extLst>
              <a:ext uri="{FF2B5EF4-FFF2-40B4-BE49-F238E27FC236}">
                <a16:creationId xmlns:a16="http://schemas.microsoft.com/office/drawing/2014/main" id="{BA81CA31-A643-1C54-D08B-F18B4ED03D44}"/>
              </a:ext>
            </a:extLst>
          </p:cNvPr>
          <p:cNvSpPr/>
          <p:nvPr/>
        </p:nvSpPr>
        <p:spPr>
          <a:xfrm>
            <a:off x="7737019" y="1320799"/>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73" name="Title 172">
            <a:extLst>
              <a:ext uri="{FF2B5EF4-FFF2-40B4-BE49-F238E27FC236}">
                <a16:creationId xmlns:a16="http://schemas.microsoft.com/office/drawing/2014/main" id="{0C1896DC-F19B-BF17-E51E-F4C99F6319EE}"/>
              </a:ext>
            </a:extLst>
          </p:cNvPr>
          <p:cNvSpPr>
            <a:spLocks noGrp="1"/>
          </p:cNvSpPr>
          <p:nvPr>
            <p:ph type="ctrTitle"/>
          </p:nvPr>
        </p:nvSpPr>
        <p:spPr>
          <a:xfrm>
            <a:off x="536147" y="3751236"/>
            <a:ext cx="9845761" cy="1960724"/>
          </a:xfrm>
        </p:spPr>
        <p:txBody>
          <a:bodyPr/>
          <a:lstStyle/>
          <a:p>
            <a:r>
              <a:rPr lang="en-IN" dirty="0">
                <a:solidFill>
                  <a:schemeClr val="accent6">
                    <a:lumMod val="20000"/>
                    <a:lumOff val="80000"/>
                  </a:schemeClr>
                </a:solidFill>
                <a:latin typeface="Cooper Black" panose="0208090404030B020404" pitchFamily="18" charset="0"/>
              </a:rPr>
              <a:t>SAP Datasphere Training </a:t>
            </a:r>
            <a:r>
              <a:rPr lang="en-IN" sz="2800" dirty="0">
                <a:solidFill>
                  <a:schemeClr val="accent6">
                    <a:lumMod val="20000"/>
                    <a:lumOff val="80000"/>
                  </a:schemeClr>
                </a:solidFill>
                <a:latin typeface="Cooper Black" panose="0208090404030B020404" pitchFamily="18" charset="0"/>
              </a:rPr>
              <a:t>– </a:t>
            </a:r>
            <a:r>
              <a:rPr lang="en-IN" sz="6000" dirty="0">
                <a:solidFill>
                  <a:schemeClr val="accent6">
                    <a:lumMod val="20000"/>
                    <a:lumOff val="80000"/>
                  </a:schemeClr>
                </a:solidFill>
                <a:latin typeface="Cooper Black" panose="0208090404030B020404" pitchFamily="18" charset="0"/>
              </a:rPr>
              <a:t>Day 1</a:t>
            </a:r>
            <a:endParaRPr lang="en-IN" dirty="0">
              <a:solidFill>
                <a:schemeClr val="accent6">
                  <a:lumMod val="20000"/>
                  <a:lumOff val="80000"/>
                </a:schemeClr>
              </a:solidFill>
              <a:latin typeface="Cooper Black" panose="0208090404030B020404" pitchFamily="18" charset="0"/>
            </a:endParaRPr>
          </a:p>
        </p:txBody>
      </p:sp>
      <p:sp>
        <p:nvSpPr>
          <p:cNvPr id="174" name="Text Placeholder 173">
            <a:extLst>
              <a:ext uri="{FF2B5EF4-FFF2-40B4-BE49-F238E27FC236}">
                <a16:creationId xmlns:a16="http://schemas.microsoft.com/office/drawing/2014/main" id="{CDD1FFB3-B9A1-BB35-42B4-0B7422BECDC9}"/>
              </a:ext>
            </a:extLst>
          </p:cNvPr>
          <p:cNvSpPr>
            <a:spLocks noGrp="1"/>
          </p:cNvSpPr>
          <p:nvPr>
            <p:ph type="body" sz="quarter" idx="13"/>
          </p:nvPr>
        </p:nvSpPr>
        <p:spPr>
          <a:xfrm>
            <a:off x="674626" y="5697378"/>
            <a:ext cx="6985000" cy="587601"/>
          </a:xfrm>
        </p:spPr>
        <p:txBody>
          <a:bodyPr>
            <a:normAutofit fontScale="92500" lnSpcReduction="10000"/>
          </a:bodyPr>
          <a:lstStyle/>
          <a:p>
            <a:r>
              <a:rPr lang="en-IN" sz="3600" dirty="0">
                <a:solidFill>
                  <a:schemeClr val="bg1"/>
                </a:solidFill>
              </a:rPr>
              <a:t>www.anubhavtrainings.com</a:t>
            </a:r>
          </a:p>
        </p:txBody>
      </p:sp>
      <p:sp>
        <p:nvSpPr>
          <p:cNvPr id="11" name="Freeform: Shape 10">
            <a:extLst>
              <a:ext uri="{FF2B5EF4-FFF2-40B4-BE49-F238E27FC236}">
                <a16:creationId xmlns:a16="http://schemas.microsoft.com/office/drawing/2014/main" id="{1881320B-7073-4753-2137-E33F8DD418BA}"/>
              </a:ext>
            </a:extLst>
          </p:cNvPr>
          <p:cNvSpPr/>
          <p:nvPr/>
        </p:nvSpPr>
        <p:spPr>
          <a:xfrm rot="5400000" flipV="1">
            <a:off x="323135" y="-323134"/>
            <a:ext cx="703020" cy="1349289"/>
          </a:xfrm>
          <a:custGeom>
            <a:avLst/>
            <a:gdLst>
              <a:gd name="connsiteX0" fmla="*/ 0 w 703020"/>
              <a:gd name="connsiteY0" fmla="*/ 0 h 1349289"/>
              <a:gd name="connsiteX1" fmla="*/ 0 w 703020"/>
              <a:gd name="connsiteY1" fmla="*/ 1349289 h 1349289"/>
              <a:gd name="connsiteX2" fmla="*/ 629781 w 703020"/>
              <a:gd name="connsiteY2" fmla="*/ 985458 h 1349289"/>
              <a:gd name="connsiteX3" fmla="*/ 703020 w 703020"/>
              <a:gd name="connsiteY3" fmla="*/ 858566 h 1349289"/>
              <a:gd name="connsiteX4" fmla="*/ 703020 w 703020"/>
              <a:gd name="connsiteY4" fmla="*/ 0 h 1349289"/>
              <a:gd name="connsiteX5" fmla="*/ 0 w 703020"/>
              <a:gd name="connsiteY5" fmla="*/ 0 h 13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020" h="1349289">
                <a:moveTo>
                  <a:pt x="0" y="0"/>
                </a:moveTo>
                <a:lnTo>
                  <a:pt x="0" y="1349289"/>
                </a:lnTo>
                <a:lnTo>
                  <a:pt x="629781" y="985458"/>
                </a:lnTo>
                <a:cubicBezTo>
                  <a:pt x="675119" y="959257"/>
                  <a:pt x="703020" y="910878"/>
                  <a:pt x="703020" y="858566"/>
                </a:cubicBezTo>
                <a:lnTo>
                  <a:pt x="703020" y="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0" name="Graphic 69">
            <a:extLst>
              <a:ext uri="{FF2B5EF4-FFF2-40B4-BE49-F238E27FC236}">
                <a16:creationId xmlns:a16="http://schemas.microsoft.com/office/drawing/2014/main" id="{11C10DBC-87EF-DA11-1A5C-748E696AE1BA}"/>
              </a:ext>
            </a:extLst>
          </p:cNvPr>
          <p:cNvSpPr/>
          <p:nvPr/>
        </p:nvSpPr>
        <p:spPr>
          <a:xfrm>
            <a:off x="693812" y="1033243"/>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6CCB622-34D5-6C20-F087-2C003A0E7923}"/>
              </a:ext>
            </a:extLst>
          </p:cNvPr>
          <p:cNvSpPr/>
          <p:nvPr/>
        </p:nvSpPr>
        <p:spPr>
          <a:xfrm rot="16200000">
            <a:off x="10471573" y="106654"/>
            <a:ext cx="1823907" cy="1610597"/>
          </a:xfrm>
          <a:custGeom>
            <a:avLst/>
            <a:gdLst>
              <a:gd name="connsiteX0" fmla="*/ 1823907 w 1823907"/>
              <a:gd name="connsiteY0" fmla="*/ 466343 h 1610597"/>
              <a:gd name="connsiteX1" fmla="*/ 1823907 w 1823907"/>
              <a:gd name="connsiteY1" fmla="*/ 1610597 h 1610597"/>
              <a:gd name="connsiteX2" fmla="*/ 3208 w 1823907"/>
              <a:gd name="connsiteY2" fmla="*/ 1610597 h 1610597"/>
              <a:gd name="connsiteX3" fmla="*/ 0 w 1823907"/>
              <a:gd name="connsiteY3" fmla="*/ 1586403 h 1610597"/>
              <a:gd name="connsiteX4" fmla="*/ 0 w 1823907"/>
              <a:gd name="connsiteY4" fmla="*/ 626392 h 1610597"/>
              <a:gd name="connsiteX5" fmla="*/ 73239 w 1823907"/>
              <a:gd name="connsiteY5" fmla="*/ 499499 h 1610597"/>
              <a:gd name="connsiteX6" fmla="*/ 904077 w 1823907"/>
              <a:gd name="connsiteY6" fmla="*/ 19650 h 1610597"/>
              <a:gd name="connsiteX7" fmla="*/ 1050643 w 1823907"/>
              <a:gd name="connsiteY7" fmla="*/ 19650 h 1610597"/>
              <a:gd name="connsiteX8" fmla="*/ 1823907 w 1823907"/>
              <a:gd name="connsiteY8" fmla="*/ 466343 h 161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3907" h="1610597">
                <a:moveTo>
                  <a:pt x="1823907" y="466343"/>
                </a:moveTo>
                <a:lnTo>
                  <a:pt x="1823907" y="1610597"/>
                </a:lnTo>
                <a:lnTo>
                  <a:pt x="3208" y="1610597"/>
                </a:lnTo>
                <a:lnTo>
                  <a:pt x="0" y="1586403"/>
                </a:lnTo>
                <a:lnTo>
                  <a:pt x="0" y="626392"/>
                </a:lnTo>
                <a:cubicBezTo>
                  <a:pt x="0" y="574034"/>
                  <a:pt x="27901" y="525656"/>
                  <a:pt x="73239" y="499499"/>
                </a:cubicBezTo>
                <a:lnTo>
                  <a:pt x="904077" y="19650"/>
                </a:lnTo>
                <a:cubicBezTo>
                  <a:pt x="949415" y="-6551"/>
                  <a:pt x="1005305" y="-6551"/>
                  <a:pt x="1050643" y="19650"/>
                </a:cubicBezTo>
                <a:lnTo>
                  <a:pt x="1823907" y="466343"/>
                </a:ln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Freeform: Shape 50">
            <a:extLst>
              <a:ext uri="{FF2B5EF4-FFF2-40B4-BE49-F238E27FC236}">
                <a16:creationId xmlns:a16="http://schemas.microsoft.com/office/drawing/2014/main" id="{F0EE7572-BB7B-C5C3-FFA4-2088017B09F6}"/>
              </a:ext>
            </a:extLst>
          </p:cNvPr>
          <p:cNvSpPr/>
          <p:nvPr/>
        </p:nvSpPr>
        <p:spPr>
          <a:xfrm rot="16200000">
            <a:off x="10391741" y="2073337"/>
            <a:ext cx="1954540" cy="1639626"/>
          </a:xfrm>
          <a:custGeom>
            <a:avLst/>
            <a:gdLst>
              <a:gd name="connsiteX0" fmla="*/ 1954540 w 1954540"/>
              <a:gd name="connsiteY0" fmla="*/ 626392 h 1639626"/>
              <a:gd name="connsiteX1" fmla="*/ 1954540 w 1954540"/>
              <a:gd name="connsiteY1" fmla="*/ 1586403 h 1639626"/>
              <a:gd name="connsiteX2" fmla="*/ 1949472 w 1954540"/>
              <a:gd name="connsiteY2" fmla="*/ 1624614 h 1639626"/>
              <a:gd name="connsiteX3" fmla="*/ 1943236 w 1954540"/>
              <a:gd name="connsiteY3" fmla="*/ 1639626 h 1639626"/>
              <a:gd name="connsiteX4" fmla="*/ 11304 w 1954540"/>
              <a:gd name="connsiteY4" fmla="*/ 1639626 h 1639626"/>
              <a:gd name="connsiteX5" fmla="*/ 5068 w 1954540"/>
              <a:gd name="connsiteY5" fmla="*/ 1624614 h 1639626"/>
              <a:gd name="connsiteX6" fmla="*/ 0 w 1954540"/>
              <a:gd name="connsiteY6" fmla="*/ 1586403 h 1639626"/>
              <a:gd name="connsiteX7" fmla="*/ 0 w 1954540"/>
              <a:gd name="connsiteY7" fmla="*/ 626392 h 1639626"/>
              <a:gd name="connsiteX8" fmla="*/ 73239 w 1954540"/>
              <a:gd name="connsiteY8" fmla="*/ 499499 h 1639626"/>
              <a:gd name="connsiteX9" fmla="*/ 904076 w 1954540"/>
              <a:gd name="connsiteY9" fmla="*/ 19650 h 1639626"/>
              <a:gd name="connsiteX10" fmla="*/ 1050643 w 1954540"/>
              <a:gd name="connsiteY10" fmla="*/ 19650 h 1639626"/>
              <a:gd name="connsiteX11" fmla="*/ 1881302 w 1954540"/>
              <a:gd name="connsiteY11" fmla="*/ 499499 h 1639626"/>
              <a:gd name="connsiteX12" fmla="*/ 1954540 w 1954540"/>
              <a:gd name="connsiteY12" fmla="*/ 626392 h 16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39626">
                <a:moveTo>
                  <a:pt x="1954540" y="626392"/>
                </a:moveTo>
                <a:lnTo>
                  <a:pt x="1954540" y="1586403"/>
                </a:lnTo>
                <a:cubicBezTo>
                  <a:pt x="1954540" y="1599481"/>
                  <a:pt x="1952796" y="1612313"/>
                  <a:pt x="1949472" y="1624614"/>
                </a:cubicBezTo>
                <a:lnTo>
                  <a:pt x="1943236" y="1639626"/>
                </a:lnTo>
                <a:lnTo>
                  <a:pt x="11304" y="1639626"/>
                </a:lnTo>
                <a:lnTo>
                  <a:pt x="5068" y="1624614"/>
                </a:lnTo>
                <a:cubicBezTo>
                  <a:pt x="1743" y="1612313"/>
                  <a:pt x="0" y="1599481"/>
                  <a:pt x="0" y="1586403"/>
                </a:cubicBezTo>
                <a:lnTo>
                  <a:pt x="0" y="626392"/>
                </a:lnTo>
                <a:cubicBezTo>
                  <a:pt x="0" y="574034"/>
                  <a:pt x="27901" y="525656"/>
                  <a:pt x="73239" y="499499"/>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CBF34156-BFB9-9EDA-7047-9C54DEC85394}"/>
              </a:ext>
            </a:extLst>
          </p:cNvPr>
          <p:cNvSpPr/>
          <p:nvPr/>
        </p:nvSpPr>
        <p:spPr>
          <a:xfrm rot="16200000">
            <a:off x="10398999" y="4127107"/>
            <a:ext cx="1954540" cy="1625114"/>
          </a:xfrm>
          <a:custGeom>
            <a:avLst/>
            <a:gdLst>
              <a:gd name="connsiteX0" fmla="*/ 1954540 w 1954540"/>
              <a:gd name="connsiteY0" fmla="*/ 626392 h 1625114"/>
              <a:gd name="connsiteX1" fmla="*/ 1954540 w 1954540"/>
              <a:gd name="connsiteY1" fmla="*/ 1586403 h 1625114"/>
              <a:gd name="connsiteX2" fmla="*/ 1949472 w 1954540"/>
              <a:gd name="connsiteY2" fmla="*/ 1624614 h 1625114"/>
              <a:gd name="connsiteX3" fmla="*/ 1949264 w 1954540"/>
              <a:gd name="connsiteY3" fmla="*/ 1625114 h 1625114"/>
              <a:gd name="connsiteX4" fmla="*/ 5275 w 1954540"/>
              <a:gd name="connsiteY4" fmla="*/ 1625114 h 1625114"/>
              <a:gd name="connsiteX5" fmla="*/ 5068 w 1954540"/>
              <a:gd name="connsiteY5" fmla="*/ 1624613 h 1625114"/>
              <a:gd name="connsiteX6" fmla="*/ 0 w 1954540"/>
              <a:gd name="connsiteY6" fmla="*/ 1586402 h 1625114"/>
              <a:gd name="connsiteX7" fmla="*/ 0 w 1954540"/>
              <a:gd name="connsiteY7" fmla="*/ 626391 h 1625114"/>
              <a:gd name="connsiteX8" fmla="*/ 73239 w 1954540"/>
              <a:gd name="connsiteY8" fmla="*/ 499498 h 1625114"/>
              <a:gd name="connsiteX9" fmla="*/ 904076 w 1954540"/>
              <a:gd name="connsiteY9" fmla="*/ 19650 h 1625114"/>
              <a:gd name="connsiteX10" fmla="*/ 1050643 w 1954540"/>
              <a:gd name="connsiteY10" fmla="*/ 19650 h 1625114"/>
              <a:gd name="connsiteX11" fmla="*/ 1881302 w 1954540"/>
              <a:gd name="connsiteY11" fmla="*/ 499499 h 1625114"/>
              <a:gd name="connsiteX12" fmla="*/ 1954540 w 1954540"/>
              <a:gd name="connsiteY12" fmla="*/ 626392 h 162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25114">
                <a:moveTo>
                  <a:pt x="1954540" y="626392"/>
                </a:moveTo>
                <a:lnTo>
                  <a:pt x="1954540" y="1586403"/>
                </a:lnTo>
                <a:cubicBezTo>
                  <a:pt x="1954540" y="1599481"/>
                  <a:pt x="1952796" y="1612313"/>
                  <a:pt x="1949472" y="1624614"/>
                </a:cubicBezTo>
                <a:lnTo>
                  <a:pt x="1949264" y="1625114"/>
                </a:lnTo>
                <a:lnTo>
                  <a:pt x="5275" y="1625114"/>
                </a:lnTo>
                <a:lnTo>
                  <a:pt x="5068" y="1624613"/>
                </a:lnTo>
                <a:cubicBezTo>
                  <a:pt x="1744" y="1612312"/>
                  <a:pt x="0" y="1599480"/>
                  <a:pt x="0" y="1586402"/>
                </a:cubicBezTo>
                <a:lnTo>
                  <a:pt x="0" y="626391"/>
                </a:lnTo>
                <a:cubicBezTo>
                  <a:pt x="0" y="574033"/>
                  <a:pt x="27901" y="525655"/>
                  <a:pt x="73239" y="499498"/>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62" name="Graphic 57">
            <a:extLst>
              <a:ext uri="{FF2B5EF4-FFF2-40B4-BE49-F238E27FC236}">
                <a16:creationId xmlns:a16="http://schemas.microsoft.com/office/drawing/2014/main" id="{D1535FE7-6A2A-8AEF-E188-864035C02B85}"/>
              </a:ext>
            </a:extLst>
          </p:cNvPr>
          <p:cNvGrpSpPr/>
          <p:nvPr/>
        </p:nvGrpSpPr>
        <p:grpSpPr>
          <a:xfrm>
            <a:off x="10141374" y="722286"/>
            <a:ext cx="1447800" cy="1145095"/>
            <a:chOff x="5370512" y="2857499"/>
            <a:chExt cx="1447800" cy="1145095"/>
          </a:xfrm>
          <a:noFill/>
        </p:grpSpPr>
        <p:sp>
          <p:nvSpPr>
            <p:cNvPr id="163" name="Freeform: Shape 162">
              <a:extLst>
                <a:ext uri="{FF2B5EF4-FFF2-40B4-BE49-F238E27FC236}">
                  <a16:creationId xmlns:a16="http://schemas.microsoft.com/office/drawing/2014/main" id="{DFEB23DE-AD58-0FB2-03A9-AA7BAEECC783}"/>
                </a:ext>
              </a:extLst>
            </p:cNvPr>
            <p:cNvSpPr/>
            <p:nvPr/>
          </p:nvSpPr>
          <p:spPr>
            <a:xfrm>
              <a:off x="5370512" y="2857499"/>
              <a:ext cx="1362741" cy="1011745"/>
            </a:xfrm>
            <a:custGeom>
              <a:avLst/>
              <a:gdLst>
                <a:gd name="connsiteX0" fmla="*/ 0 w 1362741"/>
                <a:gd name="connsiteY0" fmla="*/ 1011746 h 1011745"/>
                <a:gd name="connsiteX1" fmla="*/ 194691 w 1362741"/>
                <a:gd name="connsiteY1" fmla="*/ 674561 h 1011745"/>
                <a:gd name="connsiteX2" fmla="*/ 584073 w 1362741"/>
                <a:gd name="connsiteY2" fmla="*/ 674561 h 1011745"/>
                <a:gd name="connsiteX3" fmla="*/ 778764 w 1362741"/>
                <a:gd name="connsiteY3" fmla="*/ 337280 h 1011745"/>
                <a:gd name="connsiteX4" fmla="*/ 1168051 w 1362741"/>
                <a:gd name="connsiteY4" fmla="*/ 337185 h 1011745"/>
                <a:gd name="connsiteX5" fmla="*/ 1362742 w 1362741"/>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741" h="1011745">
                  <a:moveTo>
                    <a:pt x="0" y="1011746"/>
                  </a:moveTo>
                  <a:lnTo>
                    <a:pt x="194691" y="674561"/>
                  </a:lnTo>
                  <a:lnTo>
                    <a:pt x="584073" y="674561"/>
                  </a:lnTo>
                  <a:lnTo>
                    <a:pt x="778764" y="337280"/>
                  </a:lnTo>
                  <a:lnTo>
                    <a:pt x="1168051" y="337185"/>
                  </a:lnTo>
                  <a:lnTo>
                    <a:pt x="1362742" y="0"/>
                  </a:lnTo>
                </a:path>
              </a:pathLst>
            </a:custGeom>
            <a:noFill/>
            <a:ln w="12700" cap="rnd">
              <a:solidFill>
                <a:schemeClr val="bg1"/>
              </a:solidFill>
              <a:prstDash val="solid"/>
              <a:round/>
            </a:ln>
          </p:spPr>
          <p:txBody>
            <a:bodyPr rtlCol="0" anchor="ctr"/>
            <a:lstStyle/>
            <a:p>
              <a:endParaRPr lang="en-IN"/>
            </a:p>
          </p:txBody>
        </p:sp>
        <p:sp>
          <p:nvSpPr>
            <p:cNvPr id="164" name="Freeform: Shape 163">
              <a:extLst>
                <a:ext uri="{FF2B5EF4-FFF2-40B4-BE49-F238E27FC236}">
                  <a16:creationId xmlns:a16="http://schemas.microsoft.com/office/drawing/2014/main" id="{20471B81-AA5A-A905-88CB-88650C461D91}"/>
                </a:ext>
              </a:extLst>
            </p:cNvPr>
            <p:cNvSpPr/>
            <p:nvPr/>
          </p:nvSpPr>
          <p:spPr>
            <a:xfrm>
              <a:off x="5455475" y="2990849"/>
              <a:ext cx="1362836" cy="1011745"/>
            </a:xfrm>
            <a:custGeom>
              <a:avLst/>
              <a:gdLst>
                <a:gd name="connsiteX0" fmla="*/ 0 w 1362836"/>
                <a:gd name="connsiteY0" fmla="*/ 1011746 h 1011745"/>
                <a:gd name="connsiteX1" fmla="*/ 194786 w 1362836"/>
                <a:gd name="connsiteY1" fmla="*/ 674561 h 1011745"/>
                <a:gd name="connsiteX2" fmla="*/ 584073 w 1362836"/>
                <a:gd name="connsiteY2" fmla="*/ 674561 h 1011745"/>
                <a:gd name="connsiteX3" fmla="*/ 778764 w 1362836"/>
                <a:gd name="connsiteY3" fmla="*/ 337375 h 1011745"/>
                <a:gd name="connsiteX4" fmla="*/ 1168146 w 1362836"/>
                <a:gd name="connsiteY4" fmla="*/ 337280 h 1011745"/>
                <a:gd name="connsiteX5" fmla="*/ 1362837 w 1362836"/>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836" h="1011745">
                  <a:moveTo>
                    <a:pt x="0" y="1011746"/>
                  </a:moveTo>
                  <a:lnTo>
                    <a:pt x="194786" y="674561"/>
                  </a:lnTo>
                  <a:lnTo>
                    <a:pt x="584073" y="674561"/>
                  </a:lnTo>
                  <a:lnTo>
                    <a:pt x="778764" y="337375"/>
                  </a:lnTo>
                  <a:lnTo>
                    <a:pt x="1168146" y="337280"/>
                  </a:lnTo>
                  <a:lnTo>
                    <a:pt x="1362837" y="0"/>
                  </a:lnTo>
                </a:path>
              </a:pathLst>
            </a:custGeom>
            <a:noFill/>
            <a:ln w="12700" cap="rnd">
              <a:solidFill>
                <a:schemeClr val="bg1"/>
              </a:solidFill>
              <a:prstDash val="solid"/>
              <a:round/>
            </a:ln>
          </p:spPr>
          <p:txBody>
            <a:bodyPr rtlCol="0" anchor="ctr"/>
            <a:lstStyle/>
            <a:p>
              <a:endParaRPr lang="en-IN"/>
            </a:p>
          </p:txBody>
        </p:sp>
      </p:grpSp>
      <p:sp>
        <p:nvSpPr>
          <p:cNvPr id="161" name="Graphic 69">
            <a:extLst>
              <a:ext uri="{FF2B5EF4-FFF2-40B4-BE49-F238E27FC236}">
                <a16:creationId xmlns:a16="http://schemas.microsoft.com/office/drawing/2014/main" id="{5396FED2-58C9-D15E-0D07-4E340C6743F5}"/>
              </a:ext>
            </a:extLst>
          </p:cNvPr>
          <p:cNvSpPr/>
          <p:nvPr/>
        </p:nvSpPr>
        <p:spPr>
          <a:xfrm>
            <a:off x="10200105" y="3155616"/>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D8FC8D1-40D6-C369-57B3-B3817B5A1A05}"/>
              </a:ext>
            </a:extLst>
          </p:cNvPr>
          <p:cNvSpPr/>
          <p:nvPr/>
        </p:nvSpPr>
        <p:spPr>
          <a:xfrm flipV="1">
            <a:off x="8800224" y="5007424"/>
            <a:ext cx="2212930" cy="1850575"/>
          </a:xfrm>
          <a:custGeom>
            <a:avLst/>
            <a:gdLst>
              <a:gd name="connsiteX0" fmla="*/ 626393 w 2212930"/>
              <a:gd name="connsiteY0" fmla="*/ 1850575 h 1850575"/>
              <a:gd name="connsiteX1" fmla="*/ 1586404 w 2212930"/>
              <a:gd name="connsiteY1" fmla="*/ 1850575 h 1850575"/>
              <a:gd name="connsiteX2" fmla="*/ 1713296 w 2212930"/>
              <a:gd name="connsiteY2" fmla="*/ 1777337 h 1850575"/>
              <a:gd name="connsiteX3" fmla="*/ 2193279 w 2212930"/>
              <a:gd name="connsiteY3" fmla="*/ 946722 h 1850575"/>
              <a:gd name="connsiteX4" fmla="*/ 2193279 w 2212930"/>
              <a:gd name="connsiteY4" fmla="*/ 800111 h 1850575"/>
              <a:gd name="connsiteX5" fmla="*/ 1731047 w 2212930"/>
              <a:gd name="connsiteY5" fmla="*/ 0 h 1850575"/>
              <a:gd name="connsiteX6" fmla="*/ 481754 w 2212930"/>
              <a:gd name="connsiteY6" fmla="*/ 0 h 1850575"/>
              <a:gd name="connsiteX7" fmla="*/ 19651 w 2212930"/>
              <a:gd name="connsiteY7" fmla="*/ 800111 h 1850575"/>
              <a:gd name="connsiteX8" fmla="*/ 19651 w 2212930"/>
              <a:gd name="connsiteY8" fmla="*/ 946678 h 1850575"/>
              <a:gd name="connsiteX9" fmla="*/ 499500 w 2212930"/>
              <a:gd name="connsiteY9" fmla="*/ 1777337 h 1850575"/>
              <a:gd name="connsiteX10" fmla="*/ 626393 w 2212930"/>
              <a:gd name="connsiteY10" fmla="*/ 1850575 h 185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850575">
                <a:moveTo>
                  <a:pt x="626393" y="1850575"/>
                </a:moveTo>
                <a:lnTo>
                  <a:pt x="1586404" y="1850575"/>
                </a:lnTo>
                <a:cubicBezTo>
                  <a:pt x="1638716" y="1850575"/>
                  <a:pt x="1687095" y="1822674"/>
                  <a:pt x="1713296" y="1777337"/>
                </a:cubicBezTo>
                <a:lnTo>
                  <a:pt x="2193279" y="946722"/>
                </a:lnTo>
                <a:cubicBezTo>
                  <a:pt x="2219481" y="901384"/>
                  <a:pt x="2219481" y="845450"/>
                  <a:pt x="2193279" y="800111"/>
                </a:cubicBezTo>
                <a:lnTo>
                  <a:pt x="1731047" y="0"/>
                </a:lnTo>
                <a:lnTo>
                  <a:pt x="481754" y="0"/>
                </a:lnTo>
                <a:lnTo>
                  <a:pt x="19651" y="800111"/>
                </a:lnTo>
                <a:cubicBezTo>
                  <a:pt x="-6550" y="845450"/>
                  <a:pt x="-6550" y="901339"/>
                  <a:pt x="19651" y="946678"/>
                </a:cubicBezTo>
                <a:lnTo>
                  <a:pt x="499500" y="1777337"/>
                </a:lnTo>
                <a:cubicBezTo>
                  <a:pt x="525701" y="1822674"/>
                  <a:pt x="574079" y="1850575"/>
                  <a:pt x="626393" y="185057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3241539F-69E8-4993-B524-C100145A5EAA}"/>
              </a:ext>
            </a:extLst>
          </p:cNvPr>
          <p:cNvSpPr/>
          <p:nvPr/>
        </p:nvSpPr>
        <p:spPr>
          <a:xfrm flipV="1">
            <a:off x="10644052" y="6008911"/>
            <a:ext cx="1544773" cy="849089"/>
          </a:xfrm>
          <a:custGeom>
            <a:avLst/>
            <a:gdLst>
              <a:gd name="connsiteX0" fmla="*/ 575081 w 1544773"/>
              <a:gd name="connsiteY0" fmla="*/ 849089 h 849089"/>
              <a:gd name="connsiteX1" fmla="*/ 1535091 w 1544773"/>
              <a:gd name="connsiteY1" fmla="*/ 849089 h 849089"/>
              <a:gd name="connsiteX2" fmla="*/ 1544773 w 1544773"/>
              <a:gd name="connsiteY2" fmla="*/ 847805 h 849089"/>
              <a:gd name="connsiteX3" fmla="*/ 1544773 w 1544773"/>
              <a:gd name="connsiteY3" fmla="*/ 0 h 849089"/>
              <a:gd name="connsiteX4" fmla="*/ 0 w 1544773"/>
              <a:gd name="connsiteY4" fmla="*/ 0 h 849089"/>
              <a:gd name="connsiteX5" fmla="*/ 448187 w 1544773"/>
              <a:gd name="connsiteY5" fmla="*/ 775851 h 849089"/>
              <a:gd name="connsiteX6" fmla="*/ 575081 w 1544773"/>
              <a:gd name="connsiteY6" fmla="*/ 849089 h 84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73" h="849089">
                <a:moveTo>
                  <a:pt x="575081" y="849089"/>
                </a:moveTo>
                <a:lnTo>
                  <a:pt x="1535091" y="849089"/>
                </a:lnTo>
                <a:lnTo>
                  <a:pt x="1544773" y="847805"/>
                </a:lnTo>
                <a:lnTo>
                  <a:pt x="1544773" y="0"/>
                </a:lnTo>
                <a:lnTo>
                  <a:pt x="0" y="0"/>
                </a:lnTo>
                <a:lnTo>
                  <a:pt x="448187" y="775851"/>
                </a:lnTo>
                <a:cubicBezTo>
                  <a:pt x="474389" y="821188"/>
                  <a:pt x="522767" y="849089"/>
                  <a:pt x="575081" y="849089"/>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8" name="Group 157">
            <a:extLst>
              <a:ext uri="{FF2B5EF4-FFF2-40B4-BE49-F238E27FC236}">
                <a16:creationId xmlns:a16="http://schemas.microsoft.com/office/drawing/2014/main" id="{47E73D44-0D37-AA35-672E-42544A3CEE1C}"/>
              </a:ext>
            </a:extLst>
          </p:cNvPr>
          <p:cNvGrpSpPr/>
          <p:nvPr/>
        </p:nvGrpSpPr>
        <p:grpSpPr>
          <a:xfrm>
            <a:off x="8701214" y="3818630"/>
            <a:ext cx="901250" cy="2185077"/>
            <a:chOff x="9043450" y="4781781"/>
            <a:chExt cx="901250" cy="2185077"/>
          </a:xfrm>
          <a:solidFill>
            <a:schemeClr val="bg1"/>
          </a:solidFill>
        </p:grpSpPr>
        <p:sp>
          <p:nvSpPr>
            <p:cNvPr id="119" name="Freeform: Shape 118">
              <a:extLst>
                <a:ext uri="{FF2B5EF4-FFF2-40B4-BE49-F238E27FC236}">
                  <a16:creationId xmlns:a16="http://schemas.microsoft.com/office/drawing/2014/main" id="{D2BAC838-5990-2CB9-5DA8-1108210C6A2B}"/>
                </a:ext>
              </a:extLst>
            </p:cNvPr>
            <p:cNvSpPr/>
            <p:nvPr/>
          </p:nvSpPr>
          <p:spPr>
            <a:xfrm>
              <a:off x="9043450"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DF27ADF-79B2-6A42-1BB6-FC6DE3C05591}"/>
                </a:ext>
              </a:extLst>
            </p:cNvPr>
            <p:cNvSpPr/>
            <p:nvPr/>
          </p:nvSpPr>
          <p:spPr>
            <a:xfrm>
              <a:off x="9464934" y="4781781"/>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131B141D-465A-E7FD-3476-8B27259B5A3B}"/>
                </a:ext>
              </a:extLst>
            </p:cNvPr>
            <p:cNvSpPr/>
            <p:nvPr/>
          </p:nvSpPr>
          <p:spPr>
            <a:xfrm>
              <a:off x="9886495"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04C1D89-7D2F-BD59-A047-79C7A1F4DC9E}"/>
                </a:ext>
              </a:extLst>
            </p:cNvPr>
            <p:cNvSpPr/>
            <p:nvPr/>
          </p:nvSpPr>
          <p:spPr>
            <a:xfrm>
              <a:off x="9043450"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8618C7B-0395-AE4D-7C32-338FC6BB7E31}"/>
                </a:ext>
              </a:extLst>
            </p:cNvPr>
            <p:cNvSpPr/>
            <p:nvPr/>
          </p:nvSpPr>
          <p:spPr>
            <a:xfrm>
              <a:off x="9464934" y="5136260"/>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6FD57F41-BF3D-75AE-351B-FE7A473864EF}"/>
                </a:ext>
              </a:extLst>
            </p:cNvPr>
            <p:cNvSpPr/>
            <p:nvPr/>
          </p:nvSpPr>
          <p:spPr>
            <a:xfrm>
              <a:off x="9886495"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66300EB1-6636-AFF6-E25C-D99FADEBA518}"/>
                </a:ext>
              </a:extLst>
            </p:cNvPr>
            <p:cNvSpPr/>
            <p:nvPr/>
          </p:nvSpPr>
          <p:spPr>
            <a:xfrm>
              <a:off x="9043450"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34966FA-463E-2809-BF6F-6F2EEAE7A07F}"/>
                </a:ext>
              </a:extLst>
            </p:cNvPr>
            <p:cNvSpPr/>
            <p:nvPr/>
          </p:nvSpPr>
          <p:spPr>
            <a:xfrm>
              <a:off x="9464934" y="5490738"/>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F39DD7BE-2AD0-4457-F142-ECAD5E0BE993}"/>
                </a:ext>
              </a:extLst>
            </p:cNvPr>
            <p:cNvSpPr/>
            <p:nvPr/>
          </p:nvSpPr>
          <p:spPr>
            <a:xfrm>
              <a:off x="9886495"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FEAC7E0-D315-83D7-E85D-688190FE8EF3}"/>
                </a:ext>
              </a:extLst>
            </p:cNvPr>
            <p:cNvSpPr/>
            <p:nvPr/>
          </p:nvSpPr>
          <p:spPr>
            <a:xfrm>
              <a:off x="9043450"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F59980B5-1726-D024-F9FC-D0981EEED445}"/>
                </a:ext>
              </a:extLst>
            </p:cNvPr>
            <p:cNvSpPr/>
            <p:nvPr/>
          </p:nvSpPr>
          <p:spPr>
            <a:xfrm>
              <a:off x="9464934" y="5845217"/>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76CB00D-18C3-22FA-7580-79A0AE9ED16E}"/>
                </a:ext>
              </a:extLst>
            </p:cNvPr>
            <p:cNvSpPr/>
            <p:nvPr/>
          </p:nvSpPr>
          <p:spPr>
            <a:xfrm>
              <a:off x="9886495"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7D56328-A1AB-0608-5CAC-1217C4C9E942}"/>
                </a:ext>
              </a:extLst>
            </p:cNvPr>
            <p:cNvSpPr/>
            <p:nvPr/>
          </p:nvSpPr>
          <p:spPr>
            <a:xfrm>
              <a:off x="9043450"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0B37D66B-F39F-BFA0-251D-C0C3BB1385D2}"/>
                </a:ext>
              </a:extLst>
            </p:cNvPr>
            <p:cNvSpPr/>
            <p:nvPr/>
          </p:nvSpPr>
          <p:spPr>
            <a:xfrm>
              <a:off x="9464934" y="6199696"/>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5693CD90-6223-F10E-6BF8-DBA2EBFC44EA}"/>
                </a:ext>
              </a:extLst>
            </p:cNvPr>
            <p:cNvSpPr/>
            <p:nvPr/>
          </p:nvSpPr>
          <p:spPr>
            <a:xfrm>
              <a:off x="9886495"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48B6CBC-A923-F9C9-DAD4-2705F1F33297}"/>
                </a:ext>
              </a:extLst>
            </p:cNvPr>
            <p:cNvSpPr/>
            <p:nvPr/>
          </p:nvSpPr>
          <p:spPr>
            <a:xfrm>
              <a:off x="9043450"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8060CAD-4C9B-AA20-1E0C-562ABAB0C5A4}"/>
                </a:ext>
              </a:extLst>
            </p:cNvPr>
            <p:cNvSpPr/>
            <p:nvPr/>
          </p:nvSpPr>
          <p:spPr>
            <a:xfrm>
              <a:off x="9464934" y="6554175"/>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787DACB7-CB80-8718-ECAE-766DDB7FE8EB}"/>
                </a:ext>
              </a:extLst>
            </p:cNvPr>
            <p:cNvSpPr/>
            <p:nvPr/>
          </p:nvSpPr>
          <p:spPr>
            <a:xfrm>
              <a:off x="9886495"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417F59B-0229-10EC-5CB5-F6292AFF5860}"/>
                </a:ext>
              </a:extLst>
            </p:cNvPr>
            <p:cNvSpPr/>
            <p:nvPr/>
          </p:nvSpPr>
          <p:spPr>
            <a:xfrm>
              <a:off x="9043450"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91325FC-7275-CF31-C341-0F9ECC733996}"/>
                </a:ext>
              </a:extLst>
            </p:cNvPr>
            <p:cNvSpPr/>
            <p:nvPr/>
          </p:nvSpPr>
          <p:spPr>
            <a:xfrm>
              <a:off x="9464934" y="6908653"/>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5D1647AE-CEF8-0027-3A88-2F6039149AB0}"/>
                </a:ext>
              </a:extLst>
            </p:cNvPr>
            <p:cNvSpPr/>
            <p:nvPr/>
          </p:nvSpPr>
          <p:spPr>
            <a:xfrm>
              <a:off x="9886495"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pic>
        <p:nvPicPr>
          <p:cNvPr id="3" name="Picture 2" descr="A picture containing symbol, font, logo, graphics&#10;&#10;Description automatically generated">
            <a:extLst>
              <a:ext uri="{FF2B5EF4-FFF2-40B4-BE49-F238E27FC236}">
                <a16:creationId xmlns:a16="http://schemas.microsoft.com/office/drawing/2014/main" id="{AB9C567B-B042-99A8-E9F3-00F72DECC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650" y="850449"/>
            <a:ext cx="1859441" cy="1836579"/>
          </a:xfrm>
          <a:prstGeom prst="rect">
            <a:avLst/>
          </a:prstGeom>
        </p:spPr>
      </p:pic>
    </p:spTree>
    <p:extLst>
      <p:ext uri="{BB962C8B-B14F-4D97-AF65-F5344CB8AC3E}">
        <p14:creationId xmlns:p14="http://schemas.microsoft.com/office/powerpoint/2010/main" val="196267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are the Datasphere Service plans?</a:t>
            </a:r>
          </a:p>
        </p:txBody>
      </p:sp>
      <p:sp>
        <p:nvSpPr>
          <p:cNvPr id="9" name="TextBox 8">
            <a:extLst>
              <a:ext uri="{FF2B5EF4-FFF2-40B4-BE49-F238E27FC236}">
                <a16:creationId xmlns:a16="http://schemas.microsoft.com/office/drawing/2014/main" id="{E5ABE50B-0153-E246-52FB-A52CECC20D13}"/>
              </a:ext>
            </a:extLst>
          </p:cNvPr>
          <p:cNvSpPr txBox="1"/>
          <p:nvPr/>
        </p:nvSpPr>
        <p:spPr>
          <a:xfrm>
            <a:off x="345105" y="711081"/>
            <a:ext cx="11437940" cy="1569660"/>
          </a:xfrm>
          <a:prstGeom prst="rect">
            <a:avLst/>
          </a:prstGeom>
          <a:noFill/>
        </p:spPr>
        <p:txBody>
          <a:bodyPr wrap="square">
            <a:spAutoFit/>
          </a:bodyPr>
          <a:lstStyle/>
          <a:p>
            <a:pPr algn="l"/>
            <a:r>
              <a:rPr lang="en-US" sz="1600" b="0" i="0" dirty="0">
                <a:solidFill>
                  <a:srgbClr val="1F1F1F"/>
                </a:solidFill>
                <a:effectLst/>
                <a:highlight>
                  <a:srgbClr val="FFFFFF"/>
                </a:highlight>
                <a:latin typeface="72 Brand Variable"/>
              </a:rPr>
              <a:t>BTP offers two different commercial models for BTP enterprise accounts </a:t>
            </a:r>
            <a:r>
              <a:rPr lang="en-US" sz="1600" b="1" i="0" dirty="0">
                <a:solidFill>
                  <a:srgbClr val="1F1F1F"/>
                </a:solidFill>
                <a:effectLst/>
                <a:highlight>
                  <a:srgbClr val="FFFFFF"/>
                </a:highlight>
                <a:latin typeface="72 Brand Variable"/>
              </a:rPr>
              <a:t>Consumption</a:t>
            </a:r>
            <a:r>
              <a:rPr lang="en-US" sz="1600" b="0" i="0" dirty="0">
                <a:solidFill>
                  <a:srgbClr val="1F1F1F"/>
                </a:solidFill>
                <a:effectLst/>
                <a:highlight>
                  <a:srgbClr val="FFFFFF"/>
                </a:highlight>
                <a:latin typeface="72 Brand Variable"/>
              </a:rPr>
              <a:t> and </a:t>
            </a:r>
            <a:r>
              <a:rPr lang="en-US" sz="1600" b="1" i="0" dirty="0">
                <a:solidFill>
                  <a:srgbClr val="1F1F1F"/>
                </a:solidFill>
                <a:effectLst/>
                <a:highlight>
                  <a:srgbClr val="FFFFFF"/>
                </a:highlight>
                <a:latin typeface="72 Brand Variable"/>
              </a:rPr>
              <a:t>Subscription</a:t>
            </a:r>
            <a:r>
              <a:rPr lang="en-US" sz="1600" b="0" i="0" dirty="0">
                <a:solidFill>
                  <a:srgbClr val="1F1F1F"/>
                </a:solidFill>
                <a:effectLst/>
                <a:highlight>
                  <a:srgbClr val="FFFFFF"/>
                </a:highlight>
                <a:latin typeface="72 Brand Variable"/>
              </a:rPr>
              <a:t>:</a:t>
            </a:r>
          </a:p>
          <a:p>
            <a:pPr algn="l">
              <a:buFont typeface="Arial" panose="020B0604020202020204" pitchFamily="34" charset="0"/>
              <a:buChar char="•"/>
            </a:pPr>
            <a:r>
              <a:rPr lang="en-US" sz="1600" b="0" i="0" dirty="0">
                <a:solidFill>
                  <a:srgbClr val="1F1F1F"/>
                </a:solidFill>
                <a:effectLst/>
                <a:highlight>
                  <a:srgbClr val="FFFFFF"/>
                </a:highlight>
                <a:latin typeface="72 Brand Variable"/>
              </a:rPr>
              <a:t>Consumption-based commercial model in the flavors</a:t>
            </a:r>
          </a:p>
          <a:p>
            <a:pPr algn="l">
              <a:buFont typeface="Arial" panose="020B0604020202020204" pitchFamily="34" charset="0"/>
              <a:buChar char="•"/>
            </a:pPr>
            <a:r>
              <a:rPr lang="en-US" sz="1600" b="0" i="0" dirty="0">
                <a:solidFill>
                  <a:srgbClr val="1F1F1F"/>
                </a:solidFill>
                <a:effectLst/>
                <a:highlight>
                  <a:srgbClr val="FFFFFF"/>
                </a:highlight>
                <a:latin typeface="72 Brand Variable"/>
              </a:rPr>
              <a:t>BTPEA (SAP BTP Enterprise Agreement) – new license introduced as of April 2024</a:t>
            </a:r>
          </a:p>
          <a:p>
            <a:pPr algn="l">
              <a:buFont typeface="Arial" panose="020B0604020202020204" pitchFamily="34" charset="0"/>
              <a:buChar char="•"/>
            </a:pPr>
            <a:r>
              <a:rPr lang="en-US" sz="1600" b="0" i="0" dirty="0">
                <a:solidFill>
                  <a:srgbClr val="1F1F1F"/>
                </a:solidFill>
                <a:effectLst/>
                <a:highlight>
                  <a:srgbClr val="FFFFFF"/>
                </a:highlight>
                <a:latin typeface="72 Brand Variable"/>
              </a:rPr>
              <a:t>Cloud Platform Enterprise Agreement (CPEA) - for existing CPEA Accounts</a:t>
            </a:r>
          </a:p>
          <a:p>
            <a:pPr algn="l">
              <a:buFont typeface="Arial" panose="020B0604020202020204" pitchFamily="34" charset="0"/>
              <a:buChar char="•"/>
            </a:pPr>
            <a:r>
              <a:rPr lang="en-US" sz="1600" b="0" i="0" dirty="0">
                <a:solidFill>
                  <a:srgbClr val="1F1F1F"/>
                </a:solidFill>
                <a:effectLst/>
                <a:highlight>
                  <a:srgbClr val="FFFFFF"/>
                </a:highlight>
                <a:latin typeface="72 Brand Variable"/>
              </a:rPr>
              <a:t>Pay-As-You-Go (PAYG)</a:t>
            </a:r>
          </a:p>
          <a:p>
            <a:pPr algn="l">
              <a:buFont typeface="Arial" panose="020B0604020202020204" pitchFamily="34" charset="0"/>
              <a:buChar char="•"/>
            </a:pPr>
            <a:r>
              <a:rPr lang="en-US" sz="1600" b="0" i="0" dirty="0">
                <a:solidFill>
                  <a:srgbClr val="1F1F1F"/>
                </a:solidFill>
                <a:effectLst/>
                <a:highlight>
                  <a:srgbClr val="FFFFFF"/>
                </a:highlight>
                <a:latin typeface="72 Brand Variable"/>
              </a:rPr>
              <a:t>Subscription-based commercial model.</a:t>
            </a:r>
          </a:p>
        </p:txBody>
      </p:sp>
      <p:pic>
        <p:nvPicPr>
          <p:cNvPr id="1026" name="Picture 2" descr="Commercial models for SAP BTP">
            <a:extLst>
              <a:ext uri="{FF2B5EF4-FFF2-40B4-BE49-F238E27FC236}">
                <a16:creationId xmlns:a16="http://schemas.microsoft.com/office/drawing/2014/main" id="{F35DFDBB-BB06-0CE6-8D7D-86E4D7435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4" y="2204863"/>
            <a:ext cx="11017224" cy="412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8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Where does Data Warehouse fits?</a:t>
            </a:r>
          </a:p>
        </p:txBody>
      </p:sp>
    </p:spTree>
    <p:extLst>
      <p:ext uri="{BB962C8B-B14F-4D97-AF65-F5344CB8AC3E}">
        <p14:creationId xmlns:p14="http://schemas.microsoft.com/office/powerpoint/2010/main" val="187089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HANA and BW/4HANA?</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45105" y="711081"/>
            <a:ext cx="11342274" cy="5616624"/>
          </a:xfrm>
        </p:spPr>
        <p:txBody>
          <a:bodyPr/>
          <a:lstStyle/>
          <a:p>
            <a:r>
              <a:rPr lang="en-US" dirty="0"/>
              <a:t>HANA stands for High Performance Analytic Appliance; it is an In-memory database provided by SAP.</a:t>
            </a:r>
          </a:p>
          <a:p>
            <a:endParaRPr lang="en-US" dirty="0"/>
          </a:p>
          <a:p>
            <a:endParaRPr lang="en-US" dirty="0"/>
          </a:p>
          <a:p>
            <a:endParaRPr lang="en-US" dirty="0"/>
          </a:p>
          <a:p>
            <a:endParaRPr lang="en-US" dirty="0"/>
          </a:p>
          <a:p>
            <a:endParaRPr lang="en-US" dirty="0"/>
          </a:p>
          <a:p>
            <a:r>
              <a:rPr lang="en-US" dirty="0"/>
              <a:t>Is a on-premise data warehouse solution which is natively designed to run on HANA DB.</a:t>
            </a:r>
          </a:p>
        </p:txBody>
      </p:sp>
    </p:spTree>
    <p:extLst>
      <p:ext uri="{BB962C8B-B14F-4D97-AF65-F5344CB8AC3E}">
        <p14:creationId xmlns:p14="http://schemas.microsoft.com/office/powerpoint/2010/main" val="92061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Evolution of SAP BW</a:t>
            </a:r>
          </a:p>
        </p:txBody>
      </p:sp>
      <p:pic>
        <p:nvPicPr>
          <p:cNvPr id="1026" name="Picture 2" descr="SAP BW/4HANA | Revolution or Evolution? | SAP Blog | Eursap">
            <a:extLst>
              <a:ext uri="{FF2B5EF4-FFF2-40B4-BE49-F238E27FC236}">
                <a16:creationId xmlns:a16="http://schemas.microsoft.com/office/drawing/2014/main" id="{8AC4983C-D20E-3E20-3BDA-1D90410DC7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53"/>
          <a:stretch/>
        </p:blipFill>
        <p:spPr bwMode="auto">
          <a:xfrm>
            <a:off x="477788" y="1268760"/>
            <a:ext cx="11495013" cy="4665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7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sz="2800" dirty="0"/>
              <a:t>What is SAP Datasphere aka Data Warehouse Cloud?</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normAutofit/>
          </a:bodyPr>
          <a:lstStyle/>
          <a:p>
            <a:r>
              <a:rPr lang="en-US" b="0" i="0" dirty="0">
                <a:solidFill>
                  <a:srgbClr val="444444"/>
                </a:solidFill>
                <a:effectLst/>
                <a:latin typeface="BentonSansRegular"/>
              </a:rPr>
              <a:t>SAP Datasphere is the next generation of SAP Data Warehouse Cloud, enabling a business data fabric. It offers a unified experience for data integration, cataloging, semantic modeling, warehousing, federation, and virtualization. </a:t>
            </a:r>
          </a:p>
          <a:p>
            <a:r>
              <a:rPr lang="en-US" b="0" i="0" dirty="0">
                <a:solidFill>
                  <a:srgbClr val="333333"/>
                </a:solidFill>
                <a:effectLst/>
                <a:latin typeface="SAPRegular"/>
              </a:rPr>
              <a:t>A comprehensive data service built on SAP Business Technology Platform (SAP BTP) that enables every data professional to deliver seamless and scalable access to mission-critical business data.</a:t>
            </a:r>
          </a:p>
          <a:p>
            <a:r>
              <a:rPr lang="en-US" dirty="0">
                <a:solidFill>
                  <a:srgbClr val="333333"/>
                </a:solidFill>
                <a:latin typeface="SAPRegular"/>
              </a:rPr>
              <a:t>It allows us to converge data coming from SAP and third party on-premise and cloud environments into a single, fully managed cloud environment to allow your organization to radically simplify your data warehouse landscape. It was first introduced in 2019 and name changed happen in March 2023.</a:t>
            </a:r>
            <a:endParaRPr lang="en-US" dirty="0">
              <a:solidFill>
                <a:srgbClr val="444444"/>
              </a:solidFill>
              <a:latin typeface="BentonSansRegular"/>
            </a:endParaRPr>
          </a:p>
          <a:p>
            <a:r>
              <a:rPr lang="en-US" b="0" i="0" dirty="0">
                <a:solidFill>
                  <a:srgbClr val="444444"/>
                </a:solidFill>
                <a:effectLst/>
                <a:latin typeface="BentonSansRegular"/>
              </a:rPr>
              <a:t>As utilities generate vast amounts of data, SAP Datasphere provides benefits such as scalability, cost savings, accessibility, and data security. </a:t>
            </a:r>
          </a:p>
          <a:p>
            <a:r>
              <a:rPr lang="en-US" b="0" i="0" dirty="0">
                <a:solidFill>
                  <a:srgbClr val="444444"/>
                </a:solidFill>
                <a:effectLst/>
                <a:latin typeface="BentonSansRegular"/>
              </a:rPr>
              <a:t>Utilities can adopt a cloud-only approach, a hybrid approach where only parts of the data warehouse move to the cloud or use the SAP BW Bridge to leverage their existing investments in SAP BW/4HANA in the cloud. </a:t>
            </a:r>
          </a:p>
          <a:p>
            <a:r>
              <a:rPr lang="en-US" b="0" i="0" dirty="0">
                <a:solidFill>
                  <a:srgbClr val="444444"/>
                </a:solidFill>
                <a:effectLst/>
                <a:latin typeface="BentonSansRegular"/>
              </a:rPr>
              <a:t>On top of SAP Datasphere, SAP Analytics Cloud provides advanced analytics, planning, and predictive capabilities to enable better data-driven decision-making, and SAP Digital Boardroom is an add-on that provides real-time insights into integrated line-of-business data for top decision-makers in utilities companies.</a:t>
            </a:r>
          </a:p>
          <a:p>
            <a:endParaRPr lang="en-US" dirty="0"/>
          </a:p>
        </p:txBody>
      </p:sp>
    </p:spTree>
    <p:extLst>
      <p:ext uri="{BB962C8B-B14F-4D97-AF65-F5344CB8AC3E}">
        <p14:creationId xmlns:p14="http://schemas.microsoft.com/office/powerpoint/2010/main" val="338102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Benefits of Datasphere</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normAutofit fontScale="92500" lnSpcReduction="20000"/>
          </a:bodyPr>
          <a:lstStyle/>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 secure environment supporting diverse data application needs including real-time analytics, governed data access, a data catalog, and data science (machine learning).</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Spaces, which are created and provisioned centrally to provide secure modeling environments for different departments or use cases.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 wide range of connections to SAP and non-SAP cloud and on-premise sources, including data lakes.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Graphical low-code/no-code tools to support self-service modeling needs for business users.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Powerful built-in SQL and data flow editors for sophisticated modeling and data transformation needs, along with support for 3rd party tools and other SAP IDEs.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An embedded data marketplace to consume external data products and to create internal data products.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 business user-friendly data matching environment to enrich existing datasets with external data, coming from Data Marketplace, csv uploads, and other 3rd party sources.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 catalog to support self-service discovery of data and analytic assets, glossaries and terms, and key performance indicators.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Multi-dimensional modeling with powerful analytical capabilities and built-in data preview.</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A graphical impact and lineage analysis to visualize data movements, transformations, and other dependencies.</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Cross-space collaboration and sharing of centrally governed sources for joining with local files and external sources with support for row-level security.</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Re-use and migration of trusted and governed meta and data models residing in on-premise SAP Business Warehouse and SAP SQL Data Warehouse implementations. </a:t>
            </a:r>
          </a:p>
          <a:p>
            <a:pPr algn="l">
              <a:spcAft>
                <a:spcPts val="600"/>
              </a:spcAft>
              <a:buFont typeface="Arial" panose="020B0604020202020204" pitchFamily="34" charset="0"/>
              <a:buChar char="•"/>
            </a:pPr>
            <a:r>
              <a:rPr lang="en-US" sz="1800" b="0" i="0" dirty="0">
                <a:solidFill>
                  <a:srgbClr val="333333"/>
                </a:solidFill>
                <a:effectLst/>
                <a:latin typeface="72 Condensed" panose="020B0506030000000003" pitchFamily="34" charset="0"/>
                <a:cs typeface="72 Condensed" panose="020B0506030000000003" pitchFamily="34" charset="0"/>
              </a:rPr>
              <a:t> Seamless integration with SAP Analytics Cloud, Microsoft Excel, and public OData APIs to support consumption by other clients, tools, and apps.</a:t>
            </a:r>
          </a:p>
        </p:txBody>
      </p:sp>
    </p:spTree>
    <p:extLst>
      <p:ext uri="{BB962C8B-B14F-4D97-AF65-F5344CB8AC3E}">
        <p14:creationId xmlns:p14="http://schemas.microsoft.com/office/powerpoint/2010/main" val="3397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sz="2800" dirty="0"/>
              <a:t>What is Datasphere How it evolving from DWC?</a:t>
            </a:r>
          </a:p>
        </p:txBody>
      </p:sp>
      <p:pic>
        <p:nvPicPr>
          <p:cNvPr id="2050" name="Picture 2" descr="SAP Datasphere &amp; Partnerships – Collibra | SAP Blogs">
            <a:extLst>
              <a:ext uri="{FF2B5EF4-FFF2-40B4-BE49-F238E27FC236}">
                <a16:creationId xmlns:a16="http://schemas.microsoft.com/office/drawing/2014/main" id="{19111C8C-29C0-6E5A-8729-2B663232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04" y="836712"/>
            <a:ext cx="10579826" cy="543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89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Statement of Direction</a:t>
            </a:r>
          </a:p>
        </p:txBody>
      </p:sp>
      <p:pic>
        <p:nvPicPr>
          <p:cNvPr id="4" name="Picture 3">
            <a:extLst>
              <a:ext uri="{FF2B5EF4-FFF2-40B4-BE49-F238E27FC236}">
                <a16:creationId xmlns:a16="http://schemas.microsoft.com/office/drawing/2014/main" id="{56101C9B-EE76-574F-D58F-FEC6836FC18E}"/>
              </a:ext>
            </a:extLst>
          </p:cNvPr>
          <p:cNvPicPr>
            <a:picLocks noChangeAspect="1"/>
          </p:cNvPicPr>
          <p:nvPr/>
        </p:nvPicPr>
        <p:blipFill>
          <a:blip r:embed="rId2"/>
          <a:stretch>
            <a:fillRect/>
          </a:stretch>
        </p:blipFill>
        <p:spPr>
          <a:xfrm>
            <a:off x="345105" y="1268760"/>
            <a:ext cx="11711037" cy="3888432"/>
          </a:xfrm>
          <a:prstGeom prst="rect">
            <a:avLst/>
          </a:prstGeom>
        </p:spPr>
      </p:pic>
    </p:spTree>
    <p:extLst>
      <p:ext uri="{BB962C8B-B14F-4D97-AF65-F5344CB8AC3E}">
        <p14:creationId xmlns:p14="http://schemas.microsoft.com/office/powerpoint/2010/main" val="212809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Implementation Strategy?</a:t>
            </a:r>
          </a:p>
        </p:txBody>
      </p:sp>
      <p:pic>
        <p:nvPicPr>
          <p:cNvPr id="3074" name="Picture 2" descr="Unleash the Power of Business Data for Utilities: The Benefits of SAP  Datasphere and SAP Analytics Cloud | SAP Blogs">
            <a:extLst>
              <a:ext uri="{FF2B5EF4-FFF2-40B4-BE49-F238E27FC236}">
                <a16:creationId xmlns:a16="http://schemas.microsoft.com/office/drawing/2014/main" id="{A485511C-2D47-9DD3-A0DD-2C5068E2C2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908720"/>
            <a:ext cx="936104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40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Datasphere Architecture</a:t>
            </a:r>
          </a:p>
        </p:txBody>
      </p:sp>
      <p:pic>
        <p:nvPicPr>
          <p:cNvPr id="4098" name="Picture 2" descr="SAP Discovery Center - SAP Datasphere">
            <a:hlinkClick r:id="rId2"/>
            <a:extLst>
              <a:ext uri="{FF2B5EF4-FFF2-40B4-BE49-F238E27FC236}">
                <a16:creationId xmlns:a16="http://schemas.microsoft.com/office/drawing/2014/main" id="{2227DC34-4EAF-7933-7B8E-DE1190A09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49" y="836712"/>
            <a:ext cx="10067925"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5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0C9869-3AEC-B85E-667D-A34C7E9506A4}"/>
              </a:ext>
            </a:extLst>
          </p:cNvPr>
          <p:cNvSpPr/>
          <p:nvPr/>
        </p:nvSpPr>
        <p:spPr>
          <a:xfrm>
            <a:off x="6670476" y="0"/>
            <a:ext cx="5518349" cy="6858000"/>
          </a:xfrm>
          <a:prstGeom prst="rect">
            <a:avLst/>
          </a:prstGeom>
          <a:gradFill>
            <a:gsLst>
              <a:gs pos="100000">
                <a:schemeClr val="accent5">
                  <a:lumMod val="75000"/>
                </a:schemeClr>
              </a:gs>
              <a:gs pos="13000">
                <a:schemeClr val="accent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a:extLst>
              <a:ext uri="{FF2B5EF4-FFF2-40B4-BE49-F238E27FC236}">
                <a16:creationId xmlns:a16="http://schemas.microsoft.com/office/drawing/2014/main" id="{4A1BF5B2-F297-CDB5-3EFB-A35AABE3094E}"/>
              </a:ext>
            </a:extLst>
          </p:cNvPr>
          <p:cNvSpPr>
            <a:spLocks noGrp="1"/>
          </p:cNvSpPr>
          <p:nvPr>
            <p:ph type="title"/>
          </p:nvPr>
        </p:nvSpPr>
        <p:spPr/>
        <p:txBody>
          <a:bodyPr vert="horz" lIns="0" tIns="60949" rIns="0" bIns="60949" rtlCol="0" anchor="ctr">
            <a:noAutofit/>
          </a:bodyPr>
          <a:lstStyle/>
          <a:p>
            <a:r>
              <a:rPr lang="en-US" dirty="0">
                <a:solidFill>
                  <a:schemeClr val="accent5"/>
                </a:solidFill>
              </a:rPr>
              <a:t>Agenda</a:t>
            </a:r>
            <a:endParaRPr lang="en-IN" dirty="0">
              <a:solidFill>
                <a:schemeClr val="accent5"/>
              </a:solidFill>
            </a:endParaRPr>
          </a:p>
        </p:txBody>
      </p:sp>
      <p:sp>
        <p:nvSpPr>
          <p:cNvPr id="20" name="Text Placeholder 19">
            <a:extLst>
              <a:ext uri="{FF2B5EF4-FFF2-40B4-BE49-F238E27FC236}">
                <a16:creationId xmlns:a16="http://schemas.microsoft.com/office/drawing/2014/main" id="{5B64EAB2-FF00-06A7-2C03-D85E04F51B4A}"/>
              </a:ext>
            </a:extLst>
          </p:cNvPr>
          <p:cNvSpPr>
            <a:spLocks noGrp="1"/>
          </p:cNvSpPr>
          <p:nvPr>
            <p:ph type="body" sz="quarter" idx="10"/>
          </p:nvPr>
        </p:nvSpPr>
        <p:spPr/>
        <p:txBody>
          <a:bodyPr>
            <a:normAutofit/>
          </a:bodyPr>
          <a:lstStyle/>
          <a:p>
            <a:pPr>
              <a:lnSpc>
                <a:spcPct val="110000"/>
              </a:lnSpc>
            </a:pPr>
            <a:r>
              <a:rPr lang="en-US" sz="1400" dirty="0">
                <a:solidFill>
                  <a:schemeClr val="tx1">
                    <a:lumMod val="75000"/>
                    <a:lumOff val="25000"/>
                  </a:schemeClr>
                </a:solidFill>
              </a:rPr>
              <a:t>Designed for an Absolute Beginner / SAP BW or BW/4HANA Consultants willing to venture into the Cloud technologies to upskill.</a:t>
            </a:r>
          </a:p>
        </p:txBody>
      </p:sp>
      <p:sp>
        <p:nvSpPr>
          <p:cNvPr id="2" name="TextBox 1">
            <a:extLst>
              <a:ext uri="{FF2B5EF4-FFF2-40B4-BE49-F238E27FC236}">
                <a16:creationId xmlns:a16="http://schemas.microsoft.com/office/drawing/2014/main" id="{D5A590DC-51E7-8505-0084-3335D4FFB0EE}"/>
              </a:ext>
            </a:extLst>
          </p:cNvPr>
          <p:cNvSpPr txBox="1"/>
          <p:nvPr/>
        </p:nvSpPr>
        <p:spPr>
          <a:xfrm rot="16200000">
            <a:off x="-2028620" y="3136614"/>
            <a:ext cx="5414168" cy="584775"/>
          </a:xfrm>
          <a:prstGeom prst="rect">
            <a:avLst/>
          </a:prstGeom>
          <a:noFill/>
        </p:spPr>
        <p:txBody>
          <a:bodyPr wrap="square" rtlCol="0">
            <a:spAutoFit/>
          </a:bodyPr>
          <a:lstStyle/>
          <a:p>
            <a:pPr algn="ctr"/>
            <a:r>
              <a:rPr lang="en-IN" sz="3200" dirty="0">
                <a:solidFill>
                  <a:schemeClr val="bg1"/>
                </a:solidFill>
                <a:latin typeface="Segoe UI Light" panose="020B0502040204020203" pitchFamily="34" charset="0"/>
                <a:cs typeface="Segoe UI Light" panose="020B0502040204020203" pitchFamily="34" charset="0"/>
              </a:rPr>
              <a:t>www.anubhavtrainings.com</a:t>
            </a:r>
          </a:p>
        </p:txBody>
      </p:sp>
      <p:sp>
        <p:nvSpPr>
          <p:cNvPr id="3" name="Graphic 69">
            <a:extLst>
              <a:ext uri="{FF2B5EF4-FFF2-40B4-BE49-F238E27FC236}">
                <a16:creationId xmlns:a16="http://schemas.microsoft.com/office/drawing/2014/main" id="{1B8B0FA3-BD86-C633-DD96-FC3189380BA4}"/>
              </a:ext>
            </a:extLst>
          </p:cNvPr>
          <p:cNvSpPr/>
          <p:nvPr/>
        </p:nvSpPr>
        <p:spPr>
          <a:xfrm>
            <a:off x="6122156" y="3667173"/>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sp>
        <p:nvSpPr>
          <p:cNvPr id="4" name="Graphic 69">
            <a:extLst>
              <a:ext uri="{FF2B5EF4-FFF2-40B4-BE49-F238E27FC236}">
                <a16:creationId xmlns:a16="http://schemas.microsoft.com/office/drawing/2014/main" id="{85899EEE-F11F-E3B4-11C6-19145DC79A85}"/>
              </a:ext>
            </a:extLst>
          </p:cNvPr>
          <p:cNvSpPr/>
          <p:nvPr/>
        </p:nvSpPr>
        <p:spPr>
          <a:xfrm>
            <a:off x="6122156" y="5130410"/>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6" name="Graphic 69">
            <a:extLst>
              <a:ext uri="{FF2B5EF4-FFF2-40B4-BE49-F238E27FC236}">
                <a16:creationId xmlns:a16="http://schemas.microsoft.com/office/drawing/2014/main" id="{3C37D96D-60F7-4170-96DA-AC9703573FCB}"/>
              </a:ext>
            </a:extLst>
          </p:cNvPr>
          <p:cNvSpPr/>
          <p:nvPr/>
        </p:nvSpPr>
        <p:spPr>
          <a:xfrm>
            <a:off x="6122156" y="2206319"/>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10" name="Graphic 69">
            <a:extLst>
              <a:ext uri="{FF2B5EF4-FFF2-40B4-BE49-F238E27FC236}">
                <a16:creationId xmlns:a16="http://schemas.microsoft.com/office/drawing/2014/main" id="{F54BA179-8CF2-3E7C-A239-38C7210336CC}"/>
              </a:ext>
            </a:extLst>
          </p:cNvPr>
          <p:cNvSpPr/>
          <p:nvPr/>
        </p:nvSpPr>
        <p:spPr>
          <a:xfrm>
            <a:off x="6122156" y="744274"/>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grpSp>
        <p:nvGrpSpPr>
          <p:cNvPr id="13" name="Group 12">
            <a:extLst>
              <a:ext uri="{FF2B5EF4-FFF2-40B4-BE49-F238E27FC236}">
                <a16:creationId xmlns:a16="http://schemas.microsoft.com/office/drawing/2014/main" id="{869B450A-C0CC-1CF6-E3A9-6A01CD8AB708}"/>
              </a:ext>
            </a:extLst>
          </p:cNvPr>
          <p:cNvGrpSpPr/>
          <p:nvPr/>
        </p:nvGrpSpPr>
        <p:grpSpPr>
          <a:xfrm>
            <a:off x="7791949" y="771378"/>
            <a:ext cx="4010799" cy="912979"/>
            <a:chOff x="2809704" y="491568"/>
            <a:chExt cx="1772539" cy="912979"/>
          </a:xfrm>
        </p:grpSpPr>
        <p:sp>
          <p:nvSpPr>
            <p:cNvPr id="14" name="TextBox 13">
              <a:extLst>
                <a:ext uri="{FF2B5EF4-FFF2-40B4-BE49-F238E27FC236}">
                  <a16:creationId xmlns:a16="http://schemas.microsoft.com/office/drawing/2014/main" id="{E4927354-C407-0602-40D7-B3173EE059F2}"/>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Try to map your current profile and role to the training. Grow your skills to maximise on market opportunities.</a:t>
              </a:r>
              <a:endParaRPr lang="en-IN" sz="1100" dirty="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B1619B0B-C46C-640F-75E5-3745E963A495}"/>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Who is this course for?</a:t>
              </a:r>
            </a:p>
          </p:txBody>
        </p:sp>
      </p:grpSp>
      <p:grpSp>
        <p:nvGrpSpPr>
          <p:cNvPr id="16" name="Group 15">
            <a:extLst>
              <a:ext uri="{FF2B5EF4-FFF2-40B4-BE49-F238E27FC236}">
                <a16:creationId xmlns:a16="http://schemas.microsoft.com/office/drawing/2014/main" id="{AD8A94C0-2F07-1ED5-486E-64EE9DC01382}"/>
              </a:ext>
            </a:extLst>
          </p:cNvPr>
          <p:cNvGrpSpPr/>
          <p:nvPr/>
        </p:nvGrpSpPr>
        <p:grpSpPr>
          <a:xfrm>
            <a:off x="7791950" y="2233423"/>
            <a:ext cx="4279126" cy="912979"/>
            <a:chOff x="2809704" y="491568"/>
            <a:chExt cx="1772539" cy="912979"/>
          </a:xfrm>
        </p:grpSpPr>
        <p:sp>
          <p:nvSpPr>
            <p:cNvPr id="17" name="TextBox 16">
              <a:extLst>
                <a:ext uri="{FF2B5EF4-FFF2-40B4-BE49-F238E27FC236}">
                  <a16:creationId xmlns:a16="http://schemas.microsoft.com/office/drawing/2014/main" id="{047CC217-0701-A9E9-28A5-2661D5A57CC3}"/>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Considering solution types and understanding difference between cloud and on-premise system</a:t>
              </a:r>
              <a:endParaRPr lang="en-IN" sz="1100" dirty="0">
                <a:solidFill>
                  <a:schemeClr val="bg1"/>
                </a:solidFill>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E8483F02-F93F-4BB0-955D-E3F88538D081}"/>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On-premise v/s Cloud</a:t>
              </a:r>
            </a:p>
          </p:txBody>
        </p:sp>
      </p:grpSp>
      <p:sp>
        <p:nvSpPr>
          <p:cNvPr id="21" name="TextBox 20">
            <a:extLst>
              <a:ext uri="{FF2B5EF4-FFF2-40B4-BE49-F238E27FC236}">
                <a16:creationId xmlns:a16="http://schemas.microsoft.com/office/drawing/2014/main" id="{F87E28D8-4813-C441-80E7-BF5E3C759CC4}"/>
              </a:ext>
            </a:extLst>
          </p:cNvPr>
          <p:cNvSpPr txBox="1"/>
          <p:nvPr/>
        </p:nvSpPr>
        <p:spPr>
          <a:xfrm>
            <a:off x="6376360" y="951026"/>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01</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2" name="TextBox 21">
            <a:extLst>
              <a:ext uri="{FF2B5EF4-FFF2-40B4-BE49-F238E27FC236}">
                <a16:creationId xmlns:a16="http://schemas.microsoft.com/office/drawing/2014/main" id="{D901D5D5-472A-CA80-7CC0-D6CFE56BFCED}"/>
              </a:ext>
            </a:extLst>
          </p:cNvPr>
          <p:cNvSpPr txBox="1"/>
          <p:nvPr/>
        </p:nvSpPr>
        <p:spPr>
          <a:xfrm>
            <a:off x="6376360" y="2413071"/>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02</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3" name="TextBox 22">
            <a:extLst>
              <a:ext uri="{FF2B5EF4-FFF2-40B4-BE49-F238E27FC236}">
                <a16:creationId xmlns:a16="http://schemas.microsoft.com/office/drawing/2014/main" id="{B66D0AE9-80D5-60B7-EA7E-B20C329CB138}"/>
              </a:ext>
            </a:extLst>
          </p:cNvPr>
          <p:cNvSpPr txBox="1"/>
          <p:nvPr/>
        </p:nvSpPr>
        <p:spPr>
          <a:xfrm>
            <a:off x="6376360" y="3873925"/>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03</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4" name="TextBox 23">
            <a:extLst>
              <a:ext uri="{FF2B5EF4-FFF2-40B4-BE49-F238E27FC236}">
                <a16:creationId xmlns:a16="http://schemas.microsoft.com/office/drawing/2014/main" id="{0A164C5D-2CF1-96F1-857B-2EE47CD92E7B}"/>
              </a:ext>
            </a:extLst>
          </p:cNvPr>
          <p:cNvSpPr txBox="1"/>
          <p:nvPr/>
        </p:nvSpPr>
        <p:spPr>
          <a:xfrm>
            <a:off x="6376360" y="5337162"/>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04</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grpSp>
        <p:nvGrpSpPr>
          <p:cNvPr id="25" name="Group 24">
            <a:extLst>
              <a:ext uri="{FF2B5EF4-FFF2-40B4-BE49-F238E27FC236}">
                <a16:creationId xmlns:a16="http://schemas.microsoft.com/office/drawing/2014/main" id="{DCC53298-F5A7-EAB8-4FE5-CBA89433DB47}"/>
              </a:ext>
            </a:extLst>
          </p:cNvPr>
          <p:cNvGrpSpPr/>
          <p:nvPr/>
        </p:nvGrpSpPr>
        <p:grpSpPr>
          <a:xfrm>
            <a:off x="7791950" y="3694277"/>
            <a:ext cx="4135110" cy="912979"/>
            <a:chOff x="2809704" y="491568"/>
            <a:chExt cx="1772539" cy="912979"/>
          </a:xfrm>
        </p:grpSpPr>
        <p:sp>
          <p:nvSpPr>
            <p:cNvPr id="26" name="TextBox 25">
              <a:extLst>
                <a:ext uri="{FF2B5EF4-FFF2-40B4-BE49-F238E27FC236}">
                  <a16:creationId xmlns:a16="http://schemas.microsoft.com/office/drawing/2014/main" id="{5D64BFA3-1EEC-B06D-CFC3-248C317CFCF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Understand the definitions of Datasphere and use cases, What can you expect in this course</a:t>
              </a:r>
              <a:endParaRPr lang="en-IN" sz="1100" dirty="0">
                <a:solidFill>
                  <a:schemeClr val="bg1"/>
                </a:solidFill>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4E0B1E23-748E-3914-B299-7A26C50C9B4B}"/>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Introduction to SAP Datasphere</a:t>
              </a:r>
            </a:p>
          </p:txBody>
        </p:sp>
      </p:grpSp>
      <p:grpSp>
        <p:nvGrpSpPr>
          <p:cNvPr id="28" name="Group 27">
            <a:extLst>
              <a:ext uri="{FF2B5EF4-FFF2-40B4-BE49-F238E27FC236}">
                <a16:creationId xmlns:a16="http://schemas.microsoft.com/office/drawing/2014/main" id="{2C2D3E59-2AD5-49D3-FB3B-4B3A9BAD952F}"/>
              </a:ext>
            </a:extLst>
          </p:cNvPr>
          <p:cNvGrpSpPr/>
          <p:nvPr/>
        </p:nvGrpSpPr>
        <p:grpSpPr>
          <a:xfrm>
            <a:off x="7791950" y="5157514"/>
            <a:ext cx="4010798" cy="912979"/>
            <a:chOff x="2809704" y="491568"/>
            <a:chExt cx="1772539" cy="912979"/>
          </a:xfrm>
        </p:grpSpPr>
        <p:sp>
          <p:nvSpPr>
            <p:cNvPr id="29" name="TextBox 28">
              <a:extLst>
                <a:ext uri="{FF2B5EF4-FFF2-40B4-BE49-F238E27FC236}">
                  <a16:creationId xmlns:a16="http://schemas.microsoft.com/office/drawing/2014/main" id="{8C1119A2-4828-028E-955D-38BEDA1185D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Create SAP Datasphere account and get started with new system with menu options</a:t>
              </a:r>
              <a:endParaRPr lang="en-IN" sz="1100" dirty="0">
                <a:solidFill>
                  <a:schemeClr val="bg1"/>
                </a:solidFill>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BC026662-94AA-27DD-0985-0AF6D414796A}"/>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System Setup and Walk-through</a:t>
              </a:r>
            </a:p>
          </p:txBody>
        </p:sp>
      </p:grpSp>
    </p:spTree>
    <p:extLst>
      <p:ext uri="{BB962C8B-B14F-4D97-AF65-F5344CB8AC3E}">
        <p14:creationId xmlns:p14="http://schemas.microsoft.com/office/powerpoint/2010/main" val="535425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Developer’s Bird eye view</a:t>
            </a:r>
          </a:p>
        </p:txBody>
      </p:sp>
      <p:pic>
        <p:nvPicPr>
          <p:cNvPr id="5122" name="Picture 2" descr="Data Federation Between SAP Datasphere and Azure Synapse | SAP Blogs">
            <a:extLst>
              <a:ext uri="{FF2B5EF4-FFF2-40B4-BE49-F238E27FC236}">
                <a16:creationId xmlns:a16="http://schemas.microsoft.com/office/drawing/2014/main" id="{081AE956-3C39-809F-9F46-820590C61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118" y="980728"/>
            <a:ext cx="10486828" cy="532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02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Analytics Cloud?</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r>
              <a:rPr lang="en-US" dirty="0"/>
              <a:t>SAP Analytics cloud is also a SaaS provided by SAP which offers the capability to do data reporting. It is independent product from datasphere. It helps companies to take informed and confident decisions powered by AI.</a:t>
            </a:r>
          </a:p>
          <a:p>
            <a:endParaRPr lang="en-US" dirty="0"/>
          </a:p>
          <a:p>
            <a:r>
              <a:rPr lang="en-US" dirty="0"/>
              <a:t>Decision making = past data</a:t>
            </a:r>
          </a:p>
          <a:p>
            <a:r>
              <a:rPr lang="en-US" dirty="0"/>
              <a:t>Confident decision making = insights </a:t>
            </a:r>
          </a:p>
          <a:p>
            <a:r>
              <a:rPr lang="en-US" dirty="0"/>
              <a:t>Turn insights to action</a:t>
            </a:r>
          </a:p>
          <a:p>
            <a:endParaRPr lang="en-US" dirty="0"/>
          </a:p>
          <a:p>
            <a:r>
              <a:rPr lang="en-US" dirty="0"/>
              <a:t>SAC enables intelligent enterprises to transform your data to insights by providing everyone a central place for data analysis using different choice of options. You can build dashboards, stories which are mobile ready, applications or a digital boardroom experience.</a:t>
            </a:r>
          </a:p>
        </p:txBody>
      </p:sp>
    </p:spTree>
    <p:extLst>
      <p:ext uri="{BB962C8B-B14F-4D97-AF65-F5344CB8AC3E}">
        <p14:creationId xmlns:p14="http://schemas.microsoft.com/office/powerpoint/2010/main" val="254734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How Datasphere is different from SAC?</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SAP datasphere is intended for data storage, data governance, data security. SAC is just a reporting tool with very limited capability for data governance.</a:t>
            </a:r>
          </a:p>
          <a:p>
            <a:pPr marL="342900" indent="-342900">
              <a:buFont typeface="Arial" panose="020B0604020202020204" pitchFamily="34" charset="0"/>
              <a:buChar char="•"/>
            </a:pPr>
            <a:r>
              <a:rPr lang="en-US" dirty="0"/>
              <a:t>Datasphere is built for long term data storage and centralized data management system, SAC is intended to build dashboard and interactive applications used by end users.</a:t>
            </a:r>
          </a:p>
          <a:p>
            <a:pPr marL="342900" indent="-342900">
              <a:buFont typeface="Arial" panose="020B0604020202020204" pitchFamily="34" charset="0"/>
              <a:buChar char="•"/>
            </a:pPr>
            <a:r>
              <a:rPr lang="en-US" dirty="0"/>
              <a:t>Datasphere is the source of data and SAC is the consumer of the data.</a:t>
            </a:r>
          </a:p>
          <a:p>
            <a:pPr marL="342900" indent="-342900">
              <a:buFont typeface="Arial" panose="020B0604020202020204" pitchFamily="34" charset="0"/>
              <a:buChar char="•"/>
            </a:pPr>
            <a:r>
              <a:rPr lang="en-US" dirty="0"/>
              <a:t>Both are seamlessly integrated yet cost you separate subscription fees.</a:t>
            </a:r>
          </a:p>
          <a:p>
            <a:pPr marL="342900" indent="-342900">
              <a:buFont typeface="Arial" panose="020B0604020202020204" pitchFamily="34" charset="0"/>
              <a:buChar char="•"/>
            </a:pPr>
            <a:r>
              <a:rPr lang="en-US" dirty="0"/>
              <a:t>Datasphere offers the capability for ETL and complex replication flows but SAC do not offer it</a:t>
            </a:r>
          </a:p>
          <a:p>
            <a:pPr marL="342900" indent="-342900">
              <a:buFont typeface="Arial" panose="020B0604020202020204" pitchFamily="34" charset="0"/>
              <a:buChar char="•"/>
            </a:pPr>
            <a:r>
              <a:rPr lang="en-US" dirty="0"/>
              <a:t>Datasphere offers also advance modeling choices to choose from and categorization of the data. SAC do not offer the advanced modeling.</a:t>
            </a:r>
          </a:p>
          <a:p>
            <a:pPr marL="342900" indent="-342900">
              <a:buFont typeface="Arial" panose="020B0604020202020204" pitchFamily="34" charset="0"/>
              <a:buChar char="•"/>
            </a:pPr>
            <a:r>
              <a:rPr lang="en-US" dirty="0"/>
              <a:t>Datasphere comparatively have high volume and usage of memory as compared to SAC.</a:t>
            </a:r>
          </a:p>
          <a:p>
            <a:pPr marL="342900" indent="-342900">
              <a:buFont typeface="Arial" panose="020B0604020202020204" pitchFamily="34" charset="0"/>
              <a:buChar char="•"/>
            </a:pPr>
            <a:r>
              <a:rPr lang="en-US" dirty="0"/>
              <a:t>We can integrate both solutions back and forth.</a:t>
            </a:r>
          </a:p>
          <a:p>
            <a:pPr marL="342900" indent="-342900">
              <a:buFont typeface="Arial" panose="020B0604020202020204" pitchFamily="34" charset="0"/>
              <a:buChar char="•"/>
            </a:pPr>
            <a:r>
              <a:rPr lang="en-US" dirty="0"/>
              <a:t>Using datasphere we can just preview the data, but we cannot build advanced data insights. SAC can also be used to do collaborative enterprise planning.</a:t>
            </a:r>
          </a:p>
        </p:txBody>
      </p:sp>
    </p:spTree>
    <p:extLst>
      <p:ext uri="{BB962C8B-B14F-4D97-AF65-F5344CB8AC3E}">
        <p14:creationId xmlns:p14="http://schemas.microsoft.com/office/powerpoint/2010/main" val="592732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Getting Started</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68762" y="836712"/>
            <a:ext cx="7093802" cy="5616624"/>
          </a:xfrm>
        </p:spPr>
        <p:txBody>
          <a:bodyPr/>
          <a:lstStyle/>
          <a:p>
            <a:r>
              <a:rPr lang="en-US" dirty="0"/>
              <a:t>Free Trial for SAP Datasphere and SAP Analytics Cloud</a:t>
            </a:r>
          </a:p>
          <a:p>
            <a:endParaRPr lang="en-US" dirty="0"/>
          </a:p>
          <a:p>
            <a:r>
              <a:rPr lang="en-US" dirty="0">
                <a:hlinkClick r:id="rId2"/>
              </a:rPr>
              <a:t>https://developers.sap.com/tutorials/sac-guidedexperiences-getstarted.html</a:t>
            </a:r>
            <a:endParaRPr lang="en-US" dirty="0"/>
          </a:p>
          <a:p>
            <a:endParaRPr lang="en-US" dirty="0"/>
          </a:p>
        </p:txBody>
      </p:sp>
      <p:pic>
        <p:nvPicPr>
          <p:cNvPr id="7" name="Picture 6">
            <a:extLst>
              <a:ext uri="{FF2B5EF4-FFF2-40B4-BE49-F238E27FC236}">
                <a16:creationId xmlns:a16="http://schemas.microsoft.com/office/drawing/2014/main" id="{B591D993-5355-2E95-AA3C-CADA902211C3}"/>
              </a:ext>
            </a:extLst>
          </p:cNvPr>
          <p:cNvPicPr>
            <a:picLocks noChangeAspect="1"/>
          </p:cNvPicPr>
          <p:nvPr/>
        </p:nvPicPr>
        <p:blipFill>
          <a:blip r:embed="rId3"/>
          <a:stretch>
            <a:fillRect/>
          </a:stretch>
        </p:blipFill>
        <p:spPr>
          <a:xfrm>
            <a:off x="8386115" y="0"/>
            <a:ext cx="3802710" cy="6855963"/>
          </a:xfrm>
          <a:prstGeom prst="rect">
            <a:avLst/>
          </a:prstGeom>
        </p:spPr>
      </p:pic>
    </p:spTree>
    <p:extLst>
      <p:ext uri="{BB962C8B-B14F-4D97-AF65-F5344CB8AC3E}">
        <p14:creationId xmlns:p14="http://schemas.microsoft.com/office/powerpoint/2010/main" val="387118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Buy Productive instance</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68762" y="836712"/>
            <a:ext cx="11630306" cy="5616624"/>
          </a:xfrm>
        </p:spPr>
        <p:txBody>
          <a:bodyPr/>
          <a:lstStyle/>
          <a:p>
            <a:r>
              <a:rPr lang="en-US" dirty="0"/>
              <a:t>Buying Productive system and calculating cost</a:t>
            </a:r>
          </a:p>
          <a:p>
            <a:endParaRPr lang="en-US" dirty="0"/>
          </a:p>
          <a:p>
            <a:r>
              <a:rPr lang="en-US" dirty="0">
                <a:hlinkClick r:id="rId2"/>
              </a:rPr>
              <a:t>https://www.sap.com/products/technology-platform/datasphere/pricing.html?countryCode=US</a:t>
            </a:r>
            <a:endParaRPr lang="en-US" dirty="0"/>
          </a:p>
          <a:p>
            <a:endParaRPr lang="en-US" dirty="0"/>
          </a:p>
          <a:p>
            <a:r>
              <a:rPr lang="en-US" dirty="0">
                <a:hlinkClick r:id="rId3"/>
              </a:rPr>
              <a:t>https://dwc-pricing-calculator-sac-saceu10.cfapps.eu10.hana.ondemand.com/index.html</a:t>
            </a:r>
            <a:endParaRPr lang="en-US" dirty="0"/>
          </a:p>
          <a:p>
            <a:endParaRPr lang="en-US" dirty="0"/>
          </a:p>
        </p:txBody>
      </p:sp>
    </p:spTree>
    <p:extLst>
      <p:ext uri="{BB962C8B-B14F-4D97-AF65-F5344CB8AC3E}">
        <p14:creationId xmlns:p14="http://schemas.microsoft.com/office/powerpoint/2010/main" val="88736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C235-1A76-FEA7-CE60-4170A1B8783B}"/>
              </a:ext>
            </a:extLst>
          </p:cNvPr>
          <p:cNvSpPr>
            <a:spLocks noGrp="1"/>
          </p:cNvSpPr>
          <p:nvPr>
            <p:ph type="title"/>
          </p:nvPr>
        </p:nvSpPr>
        <p:spPr/>
        <p:txBody>
          <a:bodyPr/>
          <a:lstStyle/>
          <a:p>
            <a:r>
              <a:rPr lang="en-US" dirty="0"/>
              <a:t>System Walkthrough</a:t>
            </a:r>
          </a:p>
        </p:txBody>
      </p:sp>
      <p:sp>
        <p:nvSpPr>
          <p:cNvPr id="3" name="Text Placeholder 2">
            <a:extLst>
              <a:ext uri="{FF2B5EF4-FFF2-40B4-BE49-F238E27FC236}">
                <a16:creationId xmlns:a16="http://schemas.microsoft.com/office/drawing/2014/main" id="{1DC1EF56-346E-82BF-5399-5AF53BB4C0E4}"/>
              </a:ext>
            </a:extLst>
          </p:cNvPr>
          <p:cNvSpPr>
            <a:spLocks noGrp="1"/>
          </p:cNvSpPr>
          <p:nvPr>
            <p:ph type="body" sz="quarter" idx="10"/>
          </p:nvPr>
        </p:nvSpPr>
        <p:spPr>
          <a:xfrm>
            <a:off x="368762" y="836712"/>
            <a:ext cx="11702314" cy="5616624"/>
          </a:xfrm>
        </p:spPr>
        <p:txBody>
          <a:bodyPr/>
          <a:lstStyle/>
          <a:p>
            <a:r>
              <a:rPr lang="en-US" dirty="0"/>
              <a:t>Repository Explorer : Browse and create objects in repository.</a:t>
            </a:r>
          </a:p>
          <a:p>
            <a:r>
              <a:rPr lang="en-US" dirty="0"/>
              <a:t>Catalog – Place where you can search the business documentation of our objects. And if you feel the same is useful for you, you can make a copy or reuse the same.</a:t>
            </a:r>
          </a:p>
          <a:p>
            <a:r>
              <a:rPr lang="en-US" dirty="0"/>
              <a:t>Data Marketplace – Purchase data products from providers and download them directly into our space.</a:t>
            </a:r>
          </a:p>
          <a:p>
            <a:r>
              <a:rPr lang="en-US" dirty="0"/>
              <a:t>Data Builder – Create and import tables, views, create data flows and ER diagram. This is the core of our data layer.</a:t>
            </a:r>
          </a:p>
          <a:p>
            <a:r>
              <a:rPr lang="en-US" dirty="0"/>
              <a:t>Business Builder – Create business entities, fact models, and consumption models to present data to consumption tools.</a:t>
            </a:r>
          </a:p>
          <a:p>
            <a:r>
              <a:rPr lang="en-US" dirty="0"/>
              <a:t>Data Access Control – We can manage criteria based privileges to filter the data accessible in views and business data objects.</a:t>
            </a:r>
          </a:p>
          <a:p>
            <a:r>
              <a:rPr lang="en-US" dirty="0"/>
              <a:t>Data integration Monitor – we can check memory consumption of replicated tables, data integration flow and task chain monitor when ETL runs, what the time taken and status our jobs.</a:t>
            </a:r>
          </a:p>
          <a:p>
            <a:r>
              <a:rPr lang="en-US" dirty="0"/>
              <a:t>Connections – This is where we stablish connections to exchange data between different SAP / Non-SAP, Cloud /On premise systems with Datasphere.</a:t>
            </a:r>
          </a:p>
        </p:txBody>
      </p:sp>
    </p:spTree>
    <p:extLst>
      <p:ext uri="{BB962C8B-B14F-4D97-AF65-F5344CB8AC3E}">
        <p14:creationId xmlns:p14="http://schemas.microsoft.com/office/powerpoint/2010/main" val="4015310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C235-1A76-FEA7-CE60-4170A1B8783B}"/>
              </a:ext>
            </a:extLst>
          </p:cNvPr>
          <p:cNvSpPr>
            <a:spLocks noGrp="1"/>
          </p:cNvSpPr>
          <p:nvPr>
            <p:ph type="title"/>
          </p:nvPr>
        </p:nvSpPr>
        <p:spPr/>
        <p:txBody>
          <a:bodyPr/>
          <a:lstStyle/>
          <a:p>
            <a:r>
              <a:rPr lang="en-US" dirty="0"/>
              <a:t>System Walkthrough</a:t>
            </a:r>
          </a:p>
        </p:txBody>
      </p:sp>
      <p:sp>
        <p:nvSpPr>
          <p:cNvPr id="3" name="Text Placeholder 2">
            <a:extLst>
              <a:ext uri="{FF2B5EF4-FFF2-40B4-BE49-F238E27FC236}">
                <a16:creationId xmlns:a16="http://schemas.microsoft.com/office/drawing/2014/main" id="{1DC1EF56-346E-82BF-5399-5AF53BB4C0E4}"/>
              </a:ext>
            </a:extLst>
          </p:cNvPr>
          <p:cNvSpPr>
            <a:spLocks noGrp="1"/>
          </p:cNvSpPr>
          <p:nvPr>
            <p:ph type="body" sz="quarter" idx="10"/>
          </p:nvPr>
        </p:nvSpPr>
        <p:spPr/>
        <p:txBody>
          <a:bodyPr/>
          <a:lstStyle/>
          <a:p>
            <a:r>
              <a:rPr lang="en-US" dirty="0"/>
              <a:t>Space Management – These are the fundamental concept of DS, here we manage the overall memory we are allowed to connect and manage our work area. Think like your private package in SAP BW.</a:t>
            </a:r>
          </a:p>
          <a:p>
            <a:r>
              <a:rPr lang="en-US" dirty="0"/>
              <a:t>Content Network – one hand provides you access of sample business content from SAP and SAP’s partners network.</a:t>
            </a:r>
          </a:p>
          <a:p>
            <a:r>
              <a:rPr lang="en-US" dirty="0"/>
              <a:t>Security – where we configure system administration like SSO, HANA Cloud, Whitelisting, Users, Roles.</a:t>
            </a:r>
          </a:p>
          <a:p>
            <a:r>
              <a:rPr lang="en-US" dirty="0"/>
              <a:t>Transport – allows us to export and import content from one DS tenant to another.</a:t>
            </a:r>
          </a:p>
          <a:p>
            <a:r>
              <a:rPr lang="en-US" dirty="0"/>
              <a:t>Data sharing cockpit – to share your data on data marketplace and manage licenses. </a:t>
            </a:r>
          </a:p>
        </p:txBody>
      </p:sp>
    </p:spTree>
    <p:extLst>
      <p:ext uri="{BB962C8B-B14F-4D97-AF65-F5344CB8AC3E}">
        <p14:creationId xmlns:p14="http://schemas.microsoft.com/office/powerpoint/2010/main" val="4042384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Spaces in Datasphere?</a:t>
            </a:r>
          </a:p>
        </p:txBody>
      </p:sp>
      <p:pic>
        <p:nvPicPr>
          <p:cNvPr id="5" name="Picture 4">
            <a:extLst>
              <a:ext uri="{FF2B5EF4-FFF2-40B4-BE49-F238E27FC236}">
                <a16:creationId xmlns:a16="http://schemas.microsoft.com/office/drawing/2014/main" id="{EC8C77A2-F8D3-F39B-981C-EF1FDB122F20}"/>
              </a:ext>
            </a:extLst>
          </p:cNvPr>
          <p:cNvPicPr>
            <a:picLocks noChangeAspect="1"/>
          </p:cNvPicPr>
          <p:nvPr/>
        </p:nvPicPr>
        <p:blipFill rotWithShape="1">
          <a:blip r:embed="rId3"/>
          <a:srcRect t="6325" b="3549"/>
          <a:stretch/>
        </p:blipFill>
        <p:spPr>
          <a:xfrm>
            <a:off x="1530705" y="2911604"/>
            <a:ext cx="8568952" cy="3613407"/>
          </a:xfrm>
          <a:prstGeom prst="rect">
            <a:avLst/>
          </a:prstGeom>
        </p:spPr>
      </p:pic>
      <p:sp>
        <p:nvSpPr>
          <p:cNvPr id="7" name="TextBox 6">
            <a:extLst>
              <a:ext uri="{FF2B5EF4-FFF2-40B4-BE49-F238E27FC236}">
                <a16:creationId xmlns:a16="http://schemas.microsoft.com/office/drawing/2014/main" id="{5F37A7EC-5FCB-3BF2-F2F1-305C4F4C4BD1}"/>
              </a:ext>
            </a:extLst>
          </p:cNvPr>
          <p:cNvSpPr txBox="1"/>
          <p:nvPr/>
        </p:nvSpPr>
        <p:spPr>
          <a:xfrm>
            <a:off x="297768" y="620688"/>
            <a:ext cx="11593288" cy="2308324"/>
          </a:xfrm>
          <a:prstGeom prst="rect">
            <a:avLst/>
          </a:prstGeom>
          <a:noFill/>
        </p:spPr>
        <p:txBody>
          <a:bodyPr wrap="square">
            <a:spAutoFit/>
          </a:bodyPr>
          <a:lstStyle/>
          <a:p>
            <a:pPr algn="l"/>
            <a:r>
              <a:rPr lang="en-US" sz="1800" b="0" i="0" u="none" strike="noStrike" baseline="0" dirty="0">
                <a:latin typeface="Arial" panose="020B0604020202020204" pitchFamily="34" charset="0"/>
              </a:rPr>
              <a:t>Spaces are secured virtual work environments which</a:t>
            </a:r>
          </a:p>
          <a:p>
            <a:pPr algn="l"/>
            <a:endParaRPr lang="en-US" sz="1800" b="0" i="0" u="none" strike="noStrike" baseline="0" dirty="0">
              <a:latin typeface="Arial" panose="020B0604020202020204" pitchFamily="34" charset="0"/>
            </a:endParaRPr>
          </a:p>
          <a:p>
            <a:pPr algn="l"/>
            <a:r>
              <a:rPr lang="en-US" sz="1800" b="0" i="0" u="none" strike="noStrike" baseline="0" dirty="0">
                <a:latin typeface="ArialMT"/>
              </a:rPr>
              <a:t>– </a:t>
            </a:r>
            <a:r>
              <a:rPr lang="en-US" sz="1800" b="0" i="0" u="none" strike="noStrike" baseline="0" dirty="0">
                <a:latin typeface="Arial" panose="020B0604020202020204" pitchFamily="34" charset="0"/>
              </a:rPr>
              <a:t>provide isolation for metadata objects and space resources</a:t>
            </a:r>
          </a:p>
          <a:p>
            <a:pPr algn="l"/>
            <a:r>
              <a:rPr lang="it-IT" sz="1800" b="0" i="0" u="none" strike="noStrike" baseline="0" dirty="0">
                <a:latin typeface="ArialMT"/>
              </a:rPr>
              <a:t>– </a:t>
            </a:r>
            <a:r>
              <a:rPr lang="it-IT" sz="1800" b="0" i="0" u="none" strike="noStrike" baseline="0" dirty="0">
                <a:latin typeface="Arial" panose="020B0604020202020204" pitchFamily="34" charset="0"/>
              </a:rPr>
              <a:t>define storage quota, control resource usage, </a:t>
            </a:r>
            <a:r>
              <a:rPr lang="en-US" sz="1800" b="0" i="0" u="none" strike="noStrike" baseline="0" dirty="0">
                <a:latin typeface="Arial" panose="020B0604020202020204" pitchFamily="34" charset="0"/>
              </a:rPr>
              <a:t>and workload class settings per space</a:t>
            </a:r>
          </a:p>
          <a:p>
            <a:pPr algn="l"/>
            <a:r>
              <a:rPr lang="en-US" sz="1800" b="0" i="0" u="none" strike="noStrike" baseline="0" dirty="0">
                <a:latin typeface="ArialMT"/>
              </a:rPr>
              <a:t>– </a:t>
            </a:r>
            <a:r>
              <a:rPr lang="en-US" sz="1800" b="0" i="0" u="none" strike="noStrike" baseline="0" dirty="0">
                <a:latin typeface="Arial" panose="020B0604020202020204" pitchFamily="34" charset="0"/>
              </a:rPr>
              <a:t>maintain space-specific source system connections and a common time dimension</a:t>
            </a:r>
          </a:p>
          <a:p>
            <a:pPr algn="l"/>
            <a:r>
              <a:rPr lang="en-US" sz="1800" b="0" i="0" u="none" strike="noStrike" baseline="0" dirty="0">
                <a:latin typeface="ArialMT"/>
              </a:rPr>
              <a:t>– </a:t>
            </a:r>
            <a:r>
              <a:rPr lang="en-US" sz="1800" b="0" i="0" u="none" strike="noStrike" baseline="0" dirty="0">
                <a:latin typeface="Arial" panose="020B0604020202020204" pitchFamily="34" charset="0"/>
              </a:rPr>
              <a:t>manage user access for space members </a:t>
            </a:r>
          </a:p>
          <a:p>
            <a:pPr algn="l"/>
            <a:r>
              <a:rPr lang="en-US" sz="1800" b="0" i="0" u="none" strike="noStrike" baseline="0" dirty="0">
                <a:latin typeface="ArialMT"/>
              </a:rPr>
              <a:t>– </a:t>
            </a:r>
            <a:r>
              <a:rPr lang="en-US" sz="1800" b="0" i="0" u="none" strike="noStrike" baseline="0" dirty="0">
                <a:latin typeface="Arial" panose="020B0604020202020204" pitchFamily="34" charset="0"/>
              </a:rPr>
              <a:t>enable sharing of data and currency conversion settings with other spaces</a:t>
            </a:r>
          </a:p>
          <a:p>
            <a:pPr algn="l"/>
            <a:r>
              <a:rPr lang="en-US" sz="1800" b="1" dirty="0">
                <a:latin typeface="Arial" panose="020B0604020202020204" pitchFamily="34" charset="0"/>
              </a:rPr>
              <a:t>Exercise – Space management</a:t>
            </a:r>
            <a:endParaRPr lang="en-US" sz="1800" b="1" dirty="0"/>
          </a:p>
        </p:txBody>
      </p:sp>
    </p:spTree>
    <p:extLst>
      <p:ext uri="{BB962C8B-B14F-4D97-AF65-F5344CB8AC3E}">
        <p14:creationId xmlns:p14="http://schemas.microsoft.com/office/powerpoint/2010/main" val="284680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1000"/>
                                        <p:tgtEl>
                                          <p:spTgt spid="7">
                                            <p:txEl>
                                              <p:pRg st="6" end="6"/>
                                            </p:txEl>
                                          </p:spTgt>
                                        </p:tgtEl>
                                      </p:cBhvr>
                                    </p:animEffect>
                                    <p:anim calcmode="lin" valueType="num">
                                      <p:cBhvr>
                                        <p:cTn id="36"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1000"/>
                                        <p:tgtEl>
                                          <p:spTgt spid="7">
                                            <p:txEl>
                                              <p:pRg st="7" end="7"/>
                                            </p:txEl>
                                          </p:spTgt>
                                        </p:tgtEl>
                                      </p:cBhvr>
                                    </p:animEffect>
                                    <p:anim calcmode="lin" valueType="num">
                                      <p:cBhvr>
                                        <p:cTn id="43"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Helpful links</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pPr algn="l"/>
            <a:r>
              <a:rPr lang="en-US" sz="1800" b="0" i="0" u="none" strike="noStrike" baseline="0" dirty="0">
                <a:solidFill>
                  <a:srgbClr val="000000"/>
                </a:solidFill>
                <a:latin typeface="Arial" panose="020B0604020202020204" pitchFamily="34" charset="0"/>
              </a:rPr>
              <a:t>Useful resources during and after the course</a:t>
            </a:r>
          </a:p>
          <a:p>
            <a:pPr algn="l"/>
            <a:endParaRPr lang="en-US" sz="1800" dirty="0">
              <a:solidFill>
                <a:srgbClr val="F1AC00"/>
              </a:solidFill>
              <a:latin typeface="Wingdings-Regular"/>
            </a:endParaRPr>
          </a:p>
          <a:p>
            <a:pPr marL="285750" indent="-285750" algn="l">
              <a:buFont typeface="Arial" panose="020B0604020202020204" pitchFamily="34" charset="0"/>
              <a:buChar char="•"/>
            </a:pPr>
            <a:r>
              <a:rPr lang="en-US" sz="1800" dirty="0">
                <a:solidFill>
                  <a:srgbClr val="F1AC00"/>
                </a:solidFill>
                <a:latin typeface="Arial" panose="020B0604020202020204" pitchFamily="34" charset="0"/>
                <a:cs typeface="Arial" panose="020B0604020202020204" pitchFamily="34" charset="0"/>
                <a:hlinkClick r:id="rId2"/>
              </a:rPr>
              <a:t>SAP Datasphere product Roadmap</a:t>
            </a:r>
            <a:endParaRPr lang="en-US" sz="1800" dirty="0">
              <a:solidFill>
                <a:srgbClr val="F1AC00"/>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solidFill>
                  <a:srgbClr val="0090D4"/>
                </a:solidFill>
                <a:latin typeface="Arial" panose="020B0604020202020204" pitchFamily="34" charset="0"/>
                <a:hlinkClick r:id="rId3"/>
              </a:rPr>
              <a:t>SAP community pages</a:t>
            </a:r>
            <a:endParaRPr lang="en-US" sz="1800" b="0" i="0" u="none" strike="noStrike" baseline="0" dirty="0">
              <a:solidFill>
                <a:srgbClr val="0090D4"/>
              </a:solidFill>
              <a:latin typeface="Arial" panose="020B0604020202020204" pitchFamily="34" charset="0"/>
            </a:endParaRPr>
          </a:p>
          <a:p>
            <a:pPr algn="l"/>
            <a:r>
              <a:rPr lang="en-US" sz="1800" b="0" i="0" u="none" strike="noStrike" baseline="0" dirty="0">
                <a:solidFill>
                  <a:srgbClr val="000000"/>
                </a:solidFill>
                <a:latin typeface="ArialMT"/>
              </a:rPr>
              <a:t>– </a:t>
            </a:r>
            <a:r>
              <a:rPr lang="en-US" sz="1800" b="0" i="0" u="none" strike="noStrike" baseline="0" dirty="0">
                <a:solidFill>
                  <a:srgbClr val="0090D4"/>
                </a:solidFill>
                <a:latin typeface="Arial" panose="020B0604020202020204" pitchFamily="34" charset="0"/>
                <a:hlinkClick r:id="rId4"/>
              </a:rPr>
              <a:t>Get started</a:t>
            </a:r>
            <a:endParaRPr lang="en-US" sz="1800" b="0" i="0" u="none" strike="noStrike" baseline="0" dirty="0">
              <a:solidFill>
                <a:srgbClr val="0090D4"/>
              </a:solidFill>
              <a:latin typeface="Arial" panose="020B0604020202020204" pitchFamily="34" charset="0"/>
            </a:endParaRPr>
          </a:p>
          <a:p>
            <a:pPr algn="l"/>
            <a:r>
              <a:rPr lang="en-US" sz="1800" b="0" i="0" u="none" strike="noStrike" baseline="0" dirty="0">
                <a:solidFill>
                  <a:srgbClr val="000000"/>
                </a:solidFill>
                <a:latin typeface="ArialMT"/>
              </a:rPr>
              <a:t>– </a:t>
            </a:r>
            <a:r>
              <a:rPr lang="en-US" sz="1800" b="0" i="0" u="none" strike="noStrike" baseline="0" dirty="0">
                <a:solidFill>
                  <a:srgbClr val="0090D4"/>
                </a:solidFill>
                <a:latin typeface="Arial" panose="020B0604020202020204" pitchFamily="34" charset="0"/>
                <a:hlinkClick r:id="rId5"/>
              </a:rPr>
              <a:t>Best practices</a:t>
            </a:r>
            <a:endParaRPr lang="en-US" sz="1800" b="0" i="0" u="none" strike="noStrike" baseline="0" dirty="0">
              <a:solidFill>
                <a:srgbClr val="0090D4"/>
              </a:solidFill>
              <a:latin typeface="Arial" panose="020B0604020202020204" pitchFamily="34" charset="0"/>
            </a:endParaRPr>
          </a:p>
          <a:p>
            <a:pPr algn="l"/>
            <a:r>
              <a:rPr lang="en-US" sz="1800" b="0" i="0" u="none" strike="noStrike" baseline="0" dirty="0">
                <a:solidFill>
                  <a:srgbClr val="000000"/>
                </a:solidFill>
                <a:latin typeface="ArialMT"/>
              </a:rPr>
              <a:t>– </a:t>
            </a:r>
            <a:r>
              <a:rPr lang="en-US" sz="1800" b="0" i="0" u="none" strike="noStrike" baseline="0" dirty="0">
                <a:solidFill>
                  <a:srgbClr val="0090D4"/>
                </a:solidFill>
                <a:latin typeface="Arial" panose="020B0604020202020204" pitchFamily="34" charset="0"/>
                <a:hlinkClick r:id="rId6"/>
              </a:rPr>
              <a:t>Business content</a:t>
            </a:r>
            <a:endParaRPr lang="en-US" sz="1800" b="0" i="0" u="none" strike="noStrike" baseline="0" dirty="0">
              <a:solidFill>
                <a:srgbClr val="0090D4"/>
              </a:solidFill>
              <a:latin typeface="Arial" panose="020B0604020202020204" pitchFamily="34" charset="0"/>
            </a:endParaRPr>
          </a:p>
          <a:p>
            <a:pPr algn="l"/>
            <a:r>
              <a:rPr lang="en-US" sz="1800" b="0" i="0" u="none" strike="noStrike" baseline="0" dirty="0">
                <a:solidFill>
                  <a:srgbClr val="000000"/>
                </a:solidFill>
                <a:latin typeface="ArialMT"/>
              </a:rPr>
              <a:t>– </a:t>
            </a:r>
            <a:r>
              <a:rPr lang="en-US" sz="1800" b="0" i="0" u="none" strike="noStrike" baseline="0" dirty="0">
                <a:solidFill>
                  <a:srgbClr val="0090D4"/>
                </a:solidFill>
                <a:latin typeface="Arial" panose="020B0604020202020204" pitchFamily="34" charset="0"/>
                <a:hlinkClick r:id="rId7"/>
              </a:rPr>
              <a:t>SAP BW Bridge</a:t>
            </a:r>
            <a:endParaRPr lang="en-US" sz="1800" b="0" i="0" u="none" strike="noStrike" baseline="0" dirty="0">
              <a:solidFill>
                <a:srgbClr val="0090D4"/>
              </a:solidFill>
              <a:latin typeface="Arial" panose="020B0604020202020204" pitchFamily="34" charset="0"/>
            </a:endParaRPr>
          </a:p>
          <a:p>
            <a:pPr algn="l"/>
            <a:endParaRPr lang="en-US" sz="1800" b="0" i="0" u="none" strike="noStrike" baseline="0" dirty="0">
              <a:solidFill>
                <a:srgbClr val="0090D4"/>
              </a:solidFill>
              <a:latin typeface="Arial" panose="020B0604020202020204" pitchFamily="34" charset="0"/>
            </a:endParaRPr>
          </a:p>
          <a:p>
            <a:pPr marL="285750" indent="-285750" algn="l">
              <a:buFont typeface="Arial" panose="020B0604020202020204" pitchFamily="34" charset="0"/>
              <a:buChar char="•"/>
            </a:pPr>
            <a:r>
              <a:rPr lang="en-US" sz="1800" b="0" i="0" u="none" strike="noStrike" baseline="0" dirty="0">
                <a:solidFill>
                  <a:srgbClr val="0090D4"/>
                </a:solidFill>
                <a:latin typeface="Arial" panose="020B0604020202020204" pitchFamily="34" charset="0"/>
                <a:hlinkClick r:id="rId8"/>
              </a:rPr>
              <a:t>SAP online documentation</a:t>
            </a:r>
            <a:endParaRPr lang="en-US" sz="1800" b="0" i="0" u="none" strike="noStrike" baseline="0" dirty="0">
              <a:solidFill>
                <a:srgbClr val="0090D4"/>
              </a:solidFill>
              <a:latin typeface="Arial" panose="020B0604020202020204" pitchFamily="34" charset="0"/>
            </a:endParaRPr>
          </a:p>
          <a:p>
            <a:pPr marL="285750" indent="-285750" algn="l">
              <a:buFont typeface="Arial" panose="020B0604020202020204" pitchFamily="34" charset="0"/>
              <a:buChar char="•"/>
            </a:pPr>
            <a:r>
              <a:rPr lang="en-US" sz="1800" b="0" i="0" u="none" strike="noStrike" baseline="0" dirty="0">
                <a:solidFill>
                  <a:srgbClr val="0090D4"/>
                </a:solidFill>
                <a:latin typeface="Arial" panose="020B0604020202020204" pitchFamily="34" charset="0"/>
                <a:hlinkClick r:id="rId9"/>
              </a:rPr>
              <a:t>SAP tutorials for developers</a:t>
            </a:r>
            <a:endParaRPr lang="en-US" sz="1800" b="0" i="0" u="none" strike="noStrike" baseline="0" dirty="0">
              <a:solidFill>
                <a:srgbClr val="0090D4"/>
              </a:solidFill>
              <a:latin typeface="Arial" panose="020B0604020202020204" pitchFamily="34" charset="0"/>
            </a:endParaRPr>
          </a:p>
          <a:p>
            <a:pPr marL="285750" indent="-285750" algn="l">
              <a:buFont typeface="Arial" panose="020B0604020202020204" pitchFamily="34" charset="0"/>
              <a:buChar char="•"/>
            </a:pPr>
            <a:r>
              <a:rPr lang="en-US" sz="1800" b="0" i="0" u="none" strike="noStrike" baseline="0" dirty="0">
                <a:solidFill>
                  <a:srgbClr val="0090D4"/>
                </a:solidFill>
                <a:latin typeface="Arial" panose="020B0604020202020204" pitchFamily="34" charset="0"/>
                <a:hlinkClick r:id="rId10"/>
              </a:rPr>
              <a:t>SAP learning journey</a:t>
            </a:r>
            <a:endParaRPr lang="en-US" dirty="0"/>
          </a:p>
        </p:txBody>
      </p:sp>
    </p:spTree>
    <p:extLst>
      <p:ext uri="{BB962C8B-B14F-4D97-AF65-F5344CB8AC3E}">
        <p14:creationId xmlns:p14="http://schemas.microsoft.com/office/powerpoint/2010/main" val="1607934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00B0F0"/>
                </a:solidFill>
                <a:effectLst/>
              </a:rPr>
              <a:t>What We </a:t>
            </a:r>
            <a:r>
              <a:rPr lang="en-IN" sz="4000" b="1" i="0" dirty="0">
                <a:solidFill>
                  <a:srgbClr val="00B0F0"/>
                </a:solidFill>
                <a:effectLst/>
                <a:latin typeface="Segoe UI Light" panose="020B0502040204020203" pitchFamily="34" charset="0"/>
                <a:cs typeface="Segoe UI Light" panose="020B0502040204020203" pitchFamily="34" charset="0"/>
              </a:rPr>
              <a:t>Did</a:t>
            </a:r>
            <a:endParaRPr lang="en-IN" sz="4000" b="1" dirty="0">
              <a:solidFill>
                <a:srgbClr val="00B0F0"/>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A8CB-0CC7-4E2E-AC1E-8AA5189D4C9C}"/>
              </a:ext>
            </a:extLst>
          </p:cNvPr>
          <p:cNvSpPr>
            <a:spLocks noGrp="1"/>
          </p:cNvSpPr>
          <p:nvPr>
            <p:ph type="title"/>
          </p:nvPr>
        </p:nvSpPr>
        <p:spPr/>
        <p:txBody>
          <a:bodyPr/>
          <a:lstStyle/>
          <a:p>
            <a:r>
              <a:rPr lang="en-IN" dirty="0"/>
              <a:t>Who </a:t>
            </a:r>
            <a:r>
              <a:rPr lang="en-IN" dirty="0">
                <a:solidFill>
                  <a:schemeClr val="accent1"/>
                </a:solidFill>
              </a:rPr>
              <a:t>is this course for?</a:t>
            </a:r>
          </a:p>
        </p:txBody>
      </p:sp>
      <p:sp>
        <p:nvSpPr>
          <p:cNvPr id="4" name="Slide Number Placeholder 3">
            <a:extLst>
              <a:ext uri="{FF2B5EF4-FFF2-40B4-BE49-F238E27FC236}">
                <a16:creationId xmlns:a16="http://schemas.microsoft.com/office/drawing/2014/main" id="{B46942F9-78D9-4DAD-910A-A6408ADA673C}"/>
              </a:ext>
            </a:extLst>
          </p:cNvPr>
          <p:cNvSpPr>
            <a:spLocks noGrp="1"/>
          </p:cNvSpPr>
          <p:nvPr>
            <p:ph type="sldNum" sz="quarter" idx="12"/>
          </p:nvPr>
        </p:nvSpPr>
        <p:spPr/>
        <p:txBody>
          <a:bodyPr/>
          <a:lstStyle/>
          <a:p>
            <a:fld id="{96E69268-9C8B-4EBF-A9EE-DC5DC2D48DC3}" type="slidenum">
              <a:rPr lang="en-US" smtClean="0"/>
              <a:pPr/>
              <a:t>3</a:t>
            </a:fld>
            <a:endParaRPr lang="en-US" dirty="0"/>
          </a:p>
        </p:txBody>
      </p:sp>
      <p:pic>
        <p:nvPicPr>
          <p:cNvPr id="32" name="Picture Placeholder 31">
            <a:extLst>
              <a:ext uri="{FF2B5EF4-FFF2-40B4-BE49-F238E27FC236}">
                <a16:creationId xmlns:a16="http://schemas.microsoft.com/office/drawing/2014/main" id="{23193509-8701-4D2A-A22A-36299612496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7108" t="14314" r="17108" b="41770"/>
          <a:stretch/>
        </p:blipFill>
        <p:spPr>
          <a:xfrm>
            <a:off x="6436606" y="1867858"/>
            <a:ext cx="1921182" cy="1921182"/>
          </a:xfrm>
        </p:spPr>
      </p:pic>
      <p:pic>
        <p:nvPicPr>
          <p:cNvPr id="34" name="Picture Placeholder 33">
            <a:extLst>
              <a:ext uri="{FF2B5EF4-FFF2-40B4-BE49-F238E27FC236}">
                <a16:creationId xmlns:a16="http://schemas.microsoft.com/office/drawing/2014/main" id="{49A13F81-7AD5-4328-8C5C-D0D4A6387D35}"/>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3890" t="5872" r="13890" b="46049"/>
          <a:stretch/>
        </p:blipFill>
        <p:spPr>
          <a:xfrm>
            <a:off x="9105201" y="1867858"/>
            <a:ext cx="1921182" cy="1921182"/>
          </a:xfrm>
        </p:spPr>
      </p:pic>
      <p:grpSp>
        <p:nvGrpSpPr>
          <p:cNvPr id="103" name="Group 102">
            <a:extLst>
              <a:ext uri="{FF2B5EF4-FFF2-40B4-BE49-F238E27FC236}">
                <a16:creationId xmlns:a16="http://schemas.microsoft.com/office/drawing/2014/main" id="{FC0C6C8F-09D9-44C7-BA75-222E4F845159}"/>
              </a:ext>
            </a:extLst>
          </p:cNvPr>
          <p:cNvGrpSpPr/>
          <p:nvPr/>
        </p:nvGrpSpPr>
        <p:grpSpPr>
          <a:xfrm>
            <a:off x="1168265" y="3804527"/>
            <a:ext cx="677643" cy="581678"/>
            <a:chOff x="1912938" y="2963863"/>
            <a:chExt cx="1277938" cy="1096963"/>
          </a:xfrm>
          <a:solidFill>
            <a:schemeClr val="bg1"/>
          </a:solidFill>
        </p:grpSpPr>
        <p:sp>
          <p:nvSpPr>
            <p:cNvPr id="104" name="Freeform 5">
              <a:extLst>
                <a:ext uri="{FF2B5EF4-FFF2-40B4-BE49-F238E27FC236}">
                  <a16:creationId xmlns:a16="http://schemas.microsoft.com/office/drawing/2014/main" id="{EF76FF44-D80F-4FCB-91C9-680910E4474F}"/>
                </a:ext>
              </a:extLst>
            </p:cNvPr>
            <p:cNvSpPr>
              <a:spLocks/>
            </p:cNvSpPr>
            <p:nvPr/>
          </p:nvSpPr>
          <p:spPr bwMode="auto">
            <a:xfrm>
              <a:off x="1912938" y="2963863"/>
              <a:ext cx="546100" cy="1096963"/>
            </a:xfrm>
            <a:custGeom>
              <a:avLst/>
              <a:gdLst>
                <a:gd name="T0" fmla="*/ 0 w 657"/>
                <a:gd name="T1" fmla="*/ 615 h 1315"/>
                <a:gd name="T2" fmla="*/ 12 w 657"/>
                <a:gd name="T3" fmla="*/ 536 h 1315"/>
                <a:gd name="T4" fmla="*/ 270 w 657"/>
                <a:gd name="T5" fmla="*/ 127 h 1315"/>
                <a:gd name="T6" fmla="*/ 641 w 657"/>
                <a:gd name="T7" fmla="*/ 0 h 1315"/>
                <a:gd name="T8" fmla="*/ 653 w 657"/>
                <a:gd name="T9" fmla="*/ 0 h 1315"/>
                <a:gd name="T10" fmla="*/ 657 w 657"/>
                <a:gd name="T11" fmla="*/ 2 h 1315"/>
                <a:gd name="T12" fmla="*/ 657 w 657"/>
                <a:gd name="T13" fmla="*/ 218 h 1315"/>
                <a:gd name="T14" fmla="*/ 298 w 657"/>
                <a:gd name="T15" fmla="*/ 408 h 1315"/>
                <a:gd name="T16" fmla="*/ 219 w 657"/>
                <a:gd name="T17" fmla="*/ 657 h 1315"/>
                <a:gd name="T18" fmla="*/ 657 w 657"/>
                <a:gd name="T19" fmla="*/ 657 h 1315"/>
                <a:gd name="T20" fmla="*/ 657 w 657"/>
                <a:gd name="T21" fmla="*/ 1314 h 1315"/>
                <a:gd name="T22" fmla="*/ 643 w 657"/>
                <a:gd name="T23" fmla="*/ 1315 h 1315"/>
                <a:gd name="T24" fmla="*/ 12 w 657"/>
                <a:gd name="T25" fmla="*/ 1315 h 1315"/>
                <a:gd name="T26" fmla="*/ 0 w 657"/>
                <a:gd name="T27" fmla="*/ 1314 h 1315"/>
                <a:gd name="T28" fmla="*/ 0 w 657"/>
                <a:gd name="T29" fmla="*/ 6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1315">
                  <a:moveTo>
                    <a:pt x="0" y="615"/>
                  </a:moveTo>
                  <a:cubicBezTo>
                    <a:pt x="4" y="589"/>
                    <a:pt x="7" y="562"/>
                    <a:pt x="12" y="536"/>
                  </a:cubicBezTo>
                  <a:cubicBezTo>
                    <a:pt x="45" y="366"/>
                    <a:pt x="131" y="229"/>
                    <a:pt x="270" y="127"/>
                  </a:cubicBezTo>
                  <a:cubicBezTo>
                    <a:pt x="380" y="45"/>
                    <a:pt x="505" y="3"/>
                    <a:pt x="641" y="0"/>
                  </a:cubicBezTo>
                  <a:cubicBezTo>
                    <a:pt x="645" y="0"/>
                    <a:pt x="649" y="0"/>
                    <a:pt x="653" y="0"/>
                  </a:cubicBezTo>
                  <a:cubicBezTo>
                    <a:pt x="654" y="0"/>
                    <a:pt x="655" y="1"/>
                    <a:pt x="657" y="2"/>
                  </a:cubicBezTo>
                  <a:cubicBezTo>
                    <a:pt x="657" y="73"/>
                    <a:pt x="657" y="145"/>
                    <a:pt x="657" y="218"/>
                  </a:cubicBezTo>
                  <a:cubicBezTo>
                    <a:pt x="507" y="223"/>
                    <a:pt x="386" y="285"/>
                    <a:pt x="298" y="408"/>
                  </a:cubicBezTo>
                  <a:cubicBezTo>
                    <a:pt x="245" y="481"/>
                    <a:pt x="221" y="565"/>
                    <a:pt x="219" y="657"/>
                  </a:cubicBezTo>
                  <a:cubicBezTo>
                    <a:pt x="365" y="657"/>
                    <a:pt x="511" y="657"/>
                    <a:pt x="657" y="657"/>
                  </a:cubicBezTo>
                  <a:cubicBezTo>
                    <a:pt x="657" y="877"/>
                    <a:pt x="657" y="1095"/>
                    <a:pt x="657" y="1314"/>
                  </a:cubicBezTo>
                  <a:cubicBezTo>
                    <a:pt x="652" y="1315"/>
                    <a:pt x="648" y="1315"/>
                    <a:pt x="643" y="1315"/>
                  </a:cubicBezTo>
                  <a:cubicBezTo>
                    <a:pt x="433" y="1315"/>
                    <a:pt x="222" y="1315"/>
                    <a:pt x="12" y="1315"/>
                  </a:cubicBezTo>
                  <a:cubicBezTo>
                    <a:pt x="8" y="1315"/>
                    <a:pt x="4" y="1315"/>
                    <a:pt x="0" y="1314"/>
                  </a:cubicBezTo>
                  <a:cubicBezTo>
                    <a:pt x="0" y="1081"/>
                    <a:pt x="0" y="848"/>
                    <a:pt x="0" y="615"/>
                  </a:cubicBezTo>
                  <a:close/>
                </a:path>
              </a:pathLst>
            </a:custGeom>
            <a:grpFill/>
            <a:ln w="38100" cap="rnd">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6">
              <a:extLst>
                <a:ext uri="{FF2B5EF4-FFF2-40B4-BE49-F238E27FC236}">
                  <a16:creationId xmlns:a16="http://schemas.microsoft.com/office/drawing/2014/main" id="{6E99BB32-ED02-4AA8-BC2C-32B308283245}"/>
                </a:ext>
              </a:extLst>
            </p:cNvPr>
            <p:cNvSpPr>
              <a:spLocks/>
            </p:cNvSpPr>
            <p:nvPr/>
          </p:nvSpPr>
          <p:spPr bwMode="auto">
            <a:xfrm>
              <a:off x="2640013" y="2963863"/>
              <a:ext cx="550863" cy="1096963"/>
            </a:xfrm>
            <a:custGeom>
              <a:avLst/>
              <a:gdLst>
                <a:gd name="T0" fmla="*/ 661 w 661"/>
                <a:gd name="T1" fmla="*/ 1315 h 1315"/>
                <a:gd name="T2" fmla="*/ 5 w 661"/>
                <a:gd name="T3" fmla="*/ 1315 h 1315"/>
                <a:gd name="T4" fmla="*/ 4 w 661"/>
                <a:gd name="T5" fmla="*/ 1304 h 1315"/>
                <a:gd name="T6" fmla="*/ 6 w 661"/>
                <a:gd name="T7" fmla="*/ 637 h 1315"/>
                <a:gd name="T8" fmla="*/ 300 w 661"/>
                <a:gd name="T9" fmla="*/ 109 h 1315"/>
                <a:gd name="T10" fmla="*/ 648 w 661"/>
                <a:gd name="T11" fmla="*/ 0 h 1315"/>
                <a:gd name="T12" fmla="*/ 661 w 661"/>
                <a:gd name="T13" fmla="*/ 0 h 1315"/>
                <a:gd name="T14" fmla="*/ 661 w 661"/>
                <a:gd name="T15" fmla="*/ 218 h 1315"/>
                <a:gd name="T16" fmla="*/ 312 w 661"/>
                <a:gd name="T17" fmla="*/ 393 h 1315"/>
                <a:gd name="T18" fmla="*/ 223 w 661"/>
                <a:gd name="T19" fmla="*/ 657 h 1315"/>
                <a:gd name="T20" fmla="*/ 442 w 661"/>
                <a:gd name="T21" fmla="*/ 657 h 1315"/>
                <a:gd name="T22" fmla="*/ 661 w 661"/>
                <a:gd name="T23" fmla="*/ 657 h 1315"/>
                <a:gd name="T24" fmla="*/ 661 w 661"/>
                <a:gd name="T25" fmla="*/ 13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1315">
                  <a:moveTo>
                    <a:pt x="661" y="1315"/>
                  </a:moveTo>
                  <a:cubicBezTo>
                    <a:pt x="442" y="1315"/>
                    <a:pt x="224" y="1315"/>
                    <a:pt x="5" y="1315"/>
                  </a:cubicBezTo>
                  <a:cubicBezTo>
                    <a:pt x="4" y="1311"/>
                    <a:pt x="4" y="1307"/>
                    <a:pt x="4" y="1304"/>
                  </a:cubicBezTo>
                  <a:cubicBezTo>
                    <a:pt x="4" y="1081"/>
                    <a:pt x="0" y="859"/>
                    <a:pt x="6" y="637"/>
                  </a:cubicBezTo>
                  <a:cubicBezTo>
                    <a:pt x="11" y="411"/>
                    <a:pt x="114" y="235"/>
                    <a:pt x="300" y="109"/>
                  </a:cubicBezTo>
                  <a:cubicBezTo>
                    <a:pt x="404" y="37"/>
                    <a:pt x="522" y="2"/>
                    <a:pt x="648" y="0"/>
                  </a:cubicBezTo>
                  <a:cubicBezTo>
                    <a:pt x="652" y="0"/>
                    <a:pt x="656" y="0"/>
                    <a:pt x="661" y="0"/>
                  </a:cubicBezTo>
                  <a:cubicBezTo>
                    <a:pt x="661" y="73"/>
                    <a:pt x="661" y="145"/>
                    <a:pt x="661" y="218"/>
                  </a:cubicBezTo>
                  <a:cubicBezTo>
                    <a:pt x="517" y="222"/>
                    <a:pt x="400" y="279"/>
                    <a:pt x="312" y="393"/>
                  </a:cubicBezTo>
                  <a:cubicBezTo>
                    <a:pt x="253" y="470"/>
                    <a:pt x="224" y="558"/>
                    <a:pt x="223" y="657"/>
                  </a:cubicBezTo>
                  <a:cubicBezTo>
                    <a:pt x="297" y="657"/>
                    <a:pt x="370" y="657"/>
                    <a:pt x="442" y="657"/>
                  </a:cubicBezTo>
                  <a:cubicBezTo>
                    <a:pt x="515" y="657"/>
                    <a:pt x="587" y="657"/>
                    <a:pt x="661" y="657"/>
                  </a:cubicBezTo>
                  <a:cubicBezTo>
                    <a:pt x="661" y="877"/>
                    <a:pt x="661" y="1095"/>
                    <a:pt x="661" y="1315"/>
                  </a:cubicBezTo>
                  <a:close/>
                </a:path>
              </a:pathLst>
            </a:custGeom>
            <a:grpFill/>
            <a:ln w="38100" cap="rnd">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7" name="TextBox 106">
            <a:extLst>
              <a:ext uri="{FF2B5EF4-FFF2-40B4-BE49-F238E27FC236}">
                <a16:creationId xmlns:a16="http://schemas.microsoft.com/office/drawing/2014/main" id="{4D1E5EBC-B641-468A-8458-001028525295}"/>
              </a:ext>
            </a:extLst>
          </p:cNvPr>
          <p:cNvSpPr txBox="1"/>
          <p:nvPr/>
        </p:nvSpPr>
        <p:spPr>
          <a:xfrm>
            <a:off x="6436606" y="4158165"/>
            <a:ext cx="1921182" cy="276999"/>
          </a:xfrm>
          <a:prstGeom prst="rect">
            <a:avLst/>
          </a:prstGeom>
          <a:noFill/>
        </p:spPr>
        <p:txBody>
          <a:bodyPr wrap="square" lIns="0" tIns="0" rIns="0" bIns="0" rtlCol="0" anchor="b">
            <a:spAutoFit/>
          </a:bodyPr>
          <a:lstStyle/>
          <a:p>
            <a:pPr algn="ctr"/>
            <a:r>
              <a:rPr lang="en-US" sz="1800" b="1" dirty="0">
                <a:solidFill>
                  <a:schemeClr val="tx1">
                    <a:lumMod val="85000"/>
                    <a:lumOff val="15000"/>
                  </a:schemeClr>
                </a:solidFill>
                <a:cs typeface="Segoe UI Light" panose="020B0502040204020203" pitchFamily="34" charset="0"/>
              </a:rPr>
              <a:t>Julia</a:t>
            </a:r>
            <a:endParaRPr lang="en-IN" sz="1800" b="1" dirty="0">
              <a:solidFill>
                <a:schemeClr val="tx1">
                  <a:lumMod val="85000"/>
                  <a:lumOff val="15000"/>
                </a:schemeClr>
              </a:solidFill>
              <a:cs typeface="Segoe UI Light" panose="020B0502040204020203" pitchFamily="34" charset="0"/>
            </a:endParaRPr>
          </a:p>
        </p:txBody>
      </p:sp>
      <p:sp>
        <p:nvSpPr>
          <p:cNvPr id="108" name="TextBox 107">
            <a:extLst>
              <a:ext uri="{FF2B5EF4-FFF2-40B4-BE49-F238E27FC236}">
                <a16:creationId xmlns:a16="http://schemas.microsoft.com/office/drawing/2014/main" id="{7D5C7E86-B95F-4C85-9C09-BA7CEF60BD4C}"/>
              </a:ext>
            </a:extLst>
          </p:cNvPr>
          <p:cNvSpPr txBox="1"/>
          <p:nvPr/>
        </p:nvSpPr>
        <p:spPr>
          <a:xfrm>
            <a:off x="9105201" y="4158165"/>
            <a:ext cx="1921182" cy="276999"/>
          </a:xfrm>
          <a:prstGeom prst="rect">
            <a:avLst/>
          </a:prstGeom>
          <a:noFill/>
        </p:spPr>
        <p:txBody>
          <a:bodyPr wrap="square" lIns="0" tIns="0" rIns="0" bIns="0" rtlCol="0" anchor="b">
            <a:spAutoFit/>
          </a:bodyPr>
          <a:lstStyle/>
          <a:p>
            <a:pPr algn="ctr"/>
            <a:r>
              <a:rPr lang="en-US" sz="1800" b="1" dirty="0">
                <a:solidFill>
                  <a:schemeClr val="tx1">
                    <a:lumMod val="85000"/>
                    <a:lumOff val="15000"/>
                  </a:schemeClr>
                </a:solidFill>
                <a:cs typeface="Segoe UI Light" panose="020B0502040204020203" pitchFamily="34" charset="0"/>
              </a:rPr>
              <a:t>Nick</a:t>
            </a:r>
            <a:endParaRPr lang="en-IN" sz="1800" b="1" dirty="0">
              <a:solidFill>
                <a:schemeClr val="tx1">
                  <a:lumMod val="85000"/>
                  <a:lumOff val="15000"/>
                </a:schemeClr>
              </a:solidFill>
              <a:cs typeface="Segoe UI Light" panose="020B0502040204020203" pitchFamily="34" charset="0"/>
            </a:endParaRPr>
          </a:p>
        </p:txBody>
      </p:sp>
      <p:grpSp>
        <p:nvGrpSpPr>
          <p:cNvPr id="111" name="Group 110">
            <a:extLst>
              <a:ext uri="{FF2B5EF4-FFF2-40B4-BE49-F238E27FC236}">
                <a16:creationId xmlns:a16="http://schemas.microsoft.com/office/drawing/2014/main" id="{50A81A9F-AA8F-4F95-A663-7CC70AC2A8B0}"/>
              </a:ext>
            </a:extLst>
          </p:cNvPr>
          <p:cNvGrpSpPr/>
          <p:nvPr/>
        </p:nvGrpSpPr>
        <p:grpSpPr>
          <a:xfrm>
            <a:off x="7206565" y="3584961"/>
            <a:ext cx="381264" cy="327272"/>
            <a:chOff x="1912938" y="2963863"/>
            <a:chExt cx="1277938" cy="1096963"/>
          </a:xfrm>
          <a:solidFill>
            <a:schemeClr val="accent3"/>
          </a:solidFill>
        </p:grpSpPr>
        <p:sp>
          <p:nvSpPr>
            <p:cNvPr id="112" name="Freeform 5">
              <a:extLst>
                <a:ext uri="{FF2B5EF4-FFF2-40B4-BE49-F238E27FC236}">
                  <a16:creationId xmlns:a16="http://schemas.microsoft.com/office/drawing/2014/main" id="{262C3DF1-591D-4769-AD5E-77280A974773}"/>
                </a:ext>
              </a:extLst>
            </p:cNvPr>
            <p:cNvSpPr>
              <a:spLocks/>
            </p:cNvSpPr>
            <p:nvPr/>
          </p:nvSpPr>
          <p:spPr bwMode="auto">
            <a:xfrm>
              <a:off x="1912938" y="2963863"/>
              <a:ext cx="546100" cy="1096963"/>
            </a:xfrm>
            <a:custGeom>
              <a:avLst/>
              <a:gdLst>
                <a:gd name="T0" fmla="*/ 0 w 657"/>
                <a:gd name="T1" fmla="*/ 615 h 1315"/>
                <a:gd name="T2" fmla="*/ 12 w 657"/>
                <a:gd name="T3" fmla="*/ 536 h 1315"/>
                <a:gd name="T4" fmla="*/ 270 w 657"/>
                <a:gd name="T5" fmla="*/ 127 h 1315"/>
                <a:gd name="T6" fmla="*/ 641 w 657"/>
                <a:gd name="T7" fmla="*/ 0 h 1315"/>
                <a:gd name="T8" fmla="*/ 653 w 657"/>
                <a:gd name="T9" fmla="*/ 0 h 1315"/>
                <a:gd name="T10" fmla="*/ 657 w 657"/>
                <a:gd name="T11" fmla="*/ 2 h 1315"/>
                <a:gd name="T12" fmla="*/ 657 w 657"/>
                <a:gd name="T13" fmla="*/ 218 h 1315"/>
                <a:gd name="T14" fmla="*/ 298 w 657"/>
                <a:gd name="T15" fmla="*/ 408 h 1315"/>
                <a:gd name="T16" fmla="*/ 219 w 657"/>
                <a:gd name="T17" fmla="*/ 657 h 1315"/>
                <a:gd name="T18" fmla="*/ 657 w 657"/>
                <a:gd name="T19" fmla="*/ 657 h 1315"/>
                <a:gd name="T20" fmla="*/ 657 w 657"/>
                <a:gd name="T21" fmla="*/ 1314 h 1315"/>
                <a:gd name="T22" fmla="*/ 643 w 657"/>
                <a:gd name="T23" fmla="*/ 1315 h 1315"/>
                <a:gd name="T24" fmla="*/ 12 w 657"/>
                <a:gd name="T25" fmla="*/ 1315 h 1315"/>
                <a:gd name="T26" fmla="*/ 0 w 657"/>
                <a:gd name="T27" fmla="*/ 1314 h 1315"/>
                <a:gd name="T28" fmla="*/ 0 w 657"/>
                <a:gd name="T29" fmla="*/ 6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1315">
                  <a:moveTo>
                    <a:pt x="0" y="615"/>
                  </a:moveTo>
                  <a:cubicBezTo>
                    <a:pt x="4" y="589"/>
                    <a:pt x="7" y="562"/>
                    <a:pt x="12" y="536"/>
                  </a:cubicBezTo>
                  <a:cubicBezTo>
                    <a:pt x="45" y="366"/>
                    <a:pt x="131" y="229"/>
                    <a:pt x="270" y="127"/>
                  </a:cubicBezTo>
                  <a:cubicBezTo>
                    <a:pt x="380" y="45"/>
                    <a:pt x="505" y="3"/>
                    <a:pt x="641" y="0"/>
                  </a:cubicBezTo>
                  <a:cubicBezTo>
                    <a:pt x="645" y="0"/>
                    <a:pt x="649" y="0"/>
                    <a:pt x="653" y="0"/>
                  </a:cubicBezTo>
                  <a:cubicBezTo>
                    <a:pt x="654" y="0"/>
                    <a:pt x="655" y="1"/>
                    <a:pt x="657" y="2"/>
                  </a:cubicBezTo>
                  <a:cubicBezTo>
                    <a:pt x="657" y="73"/>
                    <a:pt x="657" y="145"/>
                    <a:pt x="657" y="218"/>
                  </a:cubicBezTo>
                  <a:cubicBezTo>
                    <a:pt x="507" y="223"/>
                    <a:pt x="386" y="285"/>
                    <a:pt x="298" y="408"/>
                  </a:cubicBezTo>
                  <a:cubicBezTo>
                    <a:pt x="245" y="481"/>
                    <a:pt x="221" y="565"/>
                    <a:pt x="219" y="657"/>
                  </a:cubicBezTo>
                  <a:cubicBezTo>
                    <a:pt x="365" y="657"/>
                    <a:pt x="511" y="657"/>
                    <a:pt x="657" y="657"/>
                  </a:cubicBezTo>
                  <a:cubicBezTo>
                    <a:pt x="657" y="877"/>
                    <a:pt x="657" y="1095"/>
                    <a:pt x="657" y="1314"/>
                  </a:cubicBezTo>
                  <a:cubicBezTo>
                    <a:pt x="652" y="1315"/>
                    <a:pt x="648" y="1315"/>
                    <a:pt x="643" y="1315"/>
                  </a:cubicBezTo>
                  <a:cubicBezTo>
                    <a:pt x="433" y="1315"/>
                    <a:pt x="222" y="1315"/>
                    <a:pt x="12" y="1315"/>
                  </a:cubicBezTo>
                  <a:cubicBezTo>
                    <a:pt x="8" y="1315"/>
                    <a:pt x="4" y="1315"/>
                    <a:pt x="0" y="1314"/>
                  </a:cubicBezTo>
                  <a:cubicBezTo>
                    <a:pt x="0" y="1081"/>
                    <a:pt x="0" y="848"/>
                    <a:pt x="0" y="6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6">
              <a:extLst>
                <a:ext uri="{FF2B5EF4-FFF2-40B4-BE49-F238E27FC236}">
                  <a16:creationId xmlns:a16="http://schemas.microsoft.com/office/drawing/2014/main" id="{54BC13A9-B9CF-4B2B-A601-95B976267B4B}"/>
                </a:ext>
              </a:extLst>
            </p:cNvPr>
            <p:cNvSpPr>
              <a:spLocks/>
            </p:cNvSpPr>
            <p:nvPr/>
          </p:nvSpPr>
          <p:spPr bwMode="auto">
            <a:xfrm>
              <a:off x="2640013" y="2963863"/>
              <a:ext cx="550863" cy="1096963"/>
            </a:xfrm>
            <a:custGeom>
              <a:avLst/>
              <a:gdLst>
                <a:gd name="T0" fmla="*/ 661 w 661"/>
                <a:gd name="T1" fmla="*/ 1315 h 1315"/>
                <a:gd name="T2" fmla="*/ 5 w 661"/>
                <a:gd name="T3" fmla="*/ 1315 h 1315"/>
                <a:gd name="T4" fmla="*/ 4 w 661"/>
                <a:gd name="T5" fmla="*/ 1304 h 1315"/>
                <a:gd name="T6" fmla="*/ 6 w 661"/>
                <a:gd name="T7" fmla="*/ 637 h 1315"/>
                <a:gd name="T8" fmla="*/ 300 w 661"/>
                <a:gd name="T9" fmla="*/ 109 h 1315"/>
                <a:gd name="T10" fmla="*/ 648 w 661"/>
                <a:gd name="T11" fmla="*/ 0 h 1315"/>
                <a:gd name="T12" fmla="*/ 661 w 661"/>
                <a:gd name="T13" fmla="*/ 0 h 1315"/>
                <a:gd name="T14" fmla="*/ 661 w 661"/>
                <a:gd name="T15" fmla="*/ 218 h 1315"/>
                <a:gd name="T16" fmla="*/ 312 w 661"/>
                <a:gd name="T17" fmla="*/ 393 h 1315"/>
                <a:gd name="T18" fmla="*/ 223 w 661"/>
                <a:gd name="T19" fmla="*/ 657 h 1315"/>
                <a:gd name="T20" fmla="*/ 442 w 661"/>
                <a:gd name="T21" fmla="*/ 657 h 1315"/>
                <a:gd name="T22" fmla="*/ 661 w 661"/>
                <a:gd name="T23" fmla="*/ 657 h 1315"/>
                <a:gd name="T24" fmla="*/ 661 w 661"/>
                <a:gd name="T25" fmla="*/ 13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1315">
                  <a:moveTo>
                    <a:pt x="661" y="1315"/>
                  </a:moveTo>
                  <a:cubicBezTo>
                    <a:pt x="442" y="1315"/>
                    <a:pt x="224" y="1315"/>
                    <a:pt x="5" y="1315"/>
                  </a:cubicBezTo>
                  <a:cubicBezTo>
                    <a:pt x="4" y="1311"/>
                    <a:pt x="4" y="1307"/>
                    <a:pt x="4" y="1304"/>
                  </a:cubicBezTo>
                  <a:cubicBezTo>
                    <a:pt x="4" y="1081"/>
                    <a:pt x="0" y="859"/>
                    <a:pt x="6" y="637"/>
                  </a:cubicBezTo>
                  <a:cubicBezTo>
                    <a:pt x="11" y="411"/>
                    <a:pt x="114" y="235"/>
                    <a:pt x="300" y="109"/>
                  </a:cubicBezTo>
                  <a:cubicBezTo>
                    <a:pt x="404" y="37"/>
                    <a:pt x="522" y="2"/>
                    <a:pt x="648" y="0"/>
                  </a:cubicBezTo>
                  <a:cubicBezTo>
                    <a:pt x="652" y="0"/>
                    <a:pt x="656" y="0"/>
                    <a:pt x="661" y="0"/>
                  </a:cubicBezTo>
                  <a:cubicBezTo>
                    <a:pt x="661" y="73"/>
                    <a:pt x="661" y="145"/>
                    <a:pt x="661" y="218"/>
                  </a:cubicBezTo>
                  <a:cubicBezTo>
                    <a:pt x="517" y="222"/>
                    <a:pt x="400" y="279"/>
                    <a:pt x="312" y="393"/>
                  </a:cubicBezTo>
                  <a:cubicBezTo>
                    <a:pt x="253" y="470"/>
                    <a:pt x="224" y="558"/>
                    <a:pt x="223" y="657"/>
                  </a:cubicBezTo>
                  <a:cubicBezTo>
                    <a:pt x="297" y="657"/>
                    <a:pt x="370" y="657"/>
                    <a:pt x="442" y="657"/>
                  </a:cubicBezTo>
                  <a:cubicBezTo>
                    <a:pt x="515" y="657"/>
                    <a:pt x="587" y="657"/>
                    <a:pt x="661" y="657"/>
                  </a:cubicBezTo>
                  <a:cubicBezTo>
                    <a:pt x="661" y="877"/>
                    <a:pt x="661" y="1095"/>
                    <a:pt x="661" y="13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4" name="Group 113">
            <a:extLst>
              <a:ext uri="{FF2B5EF4-FFF2-40B4-BE49-F238E27FC236}">
                <a16:creationId xmlns:a16="http://schemas.microsoft.com/office/drawing/2014/main" id="{0F1EBFC7-1411-48EF-B893-D2864518182E}"/>
              </a:ext>
            </a:extLst>
          </p:cNvPr>
          <p:cNvGrpSpPr/>
          <p:nvPr/>
        </p:nvGrpSpPr>
        <p:grpSpPr>
          <a:xfrm>
            <a:off x="9875160" y="3584961"/>
            <a:ext cx="381264" cy="327272"/>
            <a:chOff x="1912938" y="2963863"/>
            <a:chExt cx="1277938" cy="1096963"/>
          </a:xfrm>
          <a:solidFill>
            <a:schemeClr val="accent3"/>
          </a:solidFill>
        </p:grpSpPr>
        <p:sp>
          <p:nvSpPr>
            <p:cNvPr id="115" name="Freeform 5">
              <a:extLst>
                <a:ext uri="{FF2B5EF4-FFF2-40B4-BE49-F238E27FC236}">
                  <a16:creationId xmlns:a16="http://schemas.microsoft.com/office/drawing/2014/main" id="{9AD204E8-A010-4EFA-B824-8BD9DEEDD7A2}"/>
                </a:ext>
              </a:extLst>
            </p:cNvPr>
            <p:cNvSpPr>
              <a:spLocks/>
            </p:cNvSpPr>
            <p:nvPr/>
          </p:nvSpPr>
          <p:spPr bwMode="auto">
            <a:xfrm>
              <a:off x="1912938" y="2963863"/>
              <a:ext cx="546100" cy="1096963"/>
            </a:xfrm>
            <a:custGeom>
              <a:avLst/>
              <a:gdLst>
                <a:gd name="T0" fmla="*/ 0 w 657"/>
                <a:gd name="T1" fmla="*/ 615 h 1315"/>
                <a:gd name="T2" fmla="*/ 12 w 657"/>
                <a:gd name="T3" fmla="*/ 536 h 1315"/>
                <a:gd name="T4" fmla="*/ 270 w 657"/>
                <a:gd name="T5" fmla="*/ 127 h 1315"/>
                <a:gd name="T6" fmla="*/ 641 w 657"/>
                <a:gd name="T7" fmla="*/ 0 h 1315"/>
                <a:gd name="T8" fmla="*/ 653 w 657"/>
                <a:gd name="T9" fmla="*/ 0 h 1315"/>
                <a:gd name="T10" fmla="*/ 657 w 657"/>
                <a:gd name="T11" fmla="*/ 2 h 1315"/>
                <a:gd name="T12" fmla="*/ 657 w 657"/>
                <a:gd name="T13" fmla="*/ 218 h 1315"/>
                <a:gd name="T14" fmla="*/ 298 w 657"/>
                <a:gd name="T15" fmla="*/ 408 h 1315"/>
                <a:gd name="T16" fmla="*/ 219 w 657"/>
                <a:gd name="T17" fmla="*/ 657 h 1315"/>
                <a:gd name="T18" fmla="*/ 657 w 657"/>
                <a:gd name="T19" fmla="*/ 657 h 1315"/>
                <a:gd name="T20" fmla="*/ 657 w 657"/>
                <a:gd name="T21" fmla="*/ 1314 h 1315"/>
                <a:gd name="T22" fmla="*/ 643 w 657"/>
                <a:gd name="T23" fmla="*/ 1315 h 1315"/>
                <a:gd name="T24" fmla="*/ 12 w 657"/>
                <a:gd name="T25" fmla="*/ 1315 h 1315"/>
                <a:gd name="T26" fmla="*/ 0 w 657"/>
                <a:gd name="T27" fmla="*/ 1314 h 1315"/>
                <a:gd name="T28" fmla="*/ 0 w 657"/>
                <a:gd name="T29" fmla="*/ 6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1315">
                  <a:moveTo>
                    <a:pt x="0" y="615"/>
                  </a:moveTo>
                  <a:cubicBezTo>
                    <a:pt x="4" y="589"/>
                    <a:pt x="7" y="562"/>
                    <a:pt x="12" y="536"/>
                  </a:cubicBezTo>
                  <a:cubicBezTo>
                    <a:pt x="45" y="366"/>
                    <a:pt x="131" y="229"/>
                    <a:pt x="270" y="127"/>
                  </a:cubicBezTo>
                  <a:cubicBezTo>
                    <a:pt x="380" y="45"/>
                    <a:pt x="505" y="3"/>
                    <a:pt x="641" y="0"/>
                  </a:cubicBezTo>
                  <a:cubicBezTo>
                    <a:pt x="645" y="0"/>
                    <a:pt x="649" y="0"/>
                    <a:pt x="653" y="0"/>
                  </a:cubicBezTo>
                  <a:cubicBezTo>
                    <a:pt x="654" y="0"/>
                    <a:pt x="655" y="1"/>
                    <a:pt x="657" y="2"/>
                  </a:cubicBezTo>
                  <a:cubicBezTo>
                    <a:pt x="657" y="73"/>
                    <a:pt x="657" y="145"/>
                    <a:pt x="657" y="218"/>
                  </a:cubicBezTo>
                  <a:cubicBezTo>
                    <a:pt x="507" y="223"/>
                    <a:pt x="386" y="285"/>
                    <a:pt x="298" y="408"/>
                  </a:cubicBezTo>
                  <a:cubicBezTo>
                    <a:pt x="245" y="481"/>
                    <a:pt x="221" y="565"/>
                    <a:pt x="219" y="657"/>
                  </a:cubicBezTo>
                  <a:cubicBezTo>
                    <a:pt x="365" y="657"/>
                    <a:pt x="511" y="657"/>
                    <a:pt x="657" y="657"/>
                  </a:cubicBezTo>
                  <a:cubicBezTo>
                    <a:pt x="657" y="877"/>
                    <a:pt x="657" y="1095"/>
                    <a:pt x="657" y="1314"/>
                  </a:cubicBezTo>
                  <a:cubicBezTo>
                    <a:pt x="652" y="1315"/>
                    <a:pt x="648" y="1315"/>
                    <a:pt x="643" y="1315"/>
                  </a:cubicBezTo>
                  <a:cubicBezTo>
                    <a:pt x="433" y="1315"/>
                    <a:pt x="222" y="1315"/>
                    <a:pt x="12" y="1315"/>
                  </a:cubicBezTo>
                  <a:cubicBezTo>
                    <a:pt x="8" y="1315"/>
                    <a:pt x="4" y="1315"/>
                    <a:pt x="0" y="1314"/>
                  </a:cubicBezTo>
                  <a:cubicBezTo>
                    <a:pt x="0" y="1081"/>
                    <a:pt x="0" y="848"/>
                    <a:pt x="0" y="6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6">
              <a:extLst>
                <a:ext uri="{FF2B5EF4-FFF2-40B4-BE49-F238E27FC236}">
                  <a16:creationId xmlns:a16="http://schemas.microsoft.com/office/drawing/2014/main" id="{52749AC9-61BE-4ECD-A35B-435371030E0A}"/>
                </a:ext>
              </a:extLst>
            </p:cNvPr>
            <p:cNvSpPr>
              <a:spLocks/>
            </p:cNvSpPr>
            <p:nvPr/>
          </p:nvSpPr>
          <p:spPr bwMode="auto">
            <a:xfrm>
              <a:off x="2640013" y="2963863"/>
              <a:ext cx="550863" cy="1096963"/>
            </a:xfrm>
            <a:custGeom>
              <a:avLst/>
              <a:gdLst>
                <a:gd name="T0" fmla="*/ 661 w 661"/>
                <a:gd name="T1" fmla="*/ 1315 h 1315"/>
                <a:gd name="T2" fmla="*/ 5 w 661"/>
                <a:gd name="T3" fmla="*/ 1315 h 1315"/>
                <a:gd name="T4" fmla="*/ 4 w 661"/>
                <a:gd name="T5" fmla="*/ 1304 h 1315"/>
                <a:gd name="T6" fmla="*/ 6 w 661"/>
                <a:gd name="T7" fmla="*/ 637 h 1315"/>
                <a:gd name="T8" fmla="*/ 300 w 661"/>
                <a:gd name="T9" fmla="*/ 109 h 1315"/>
                <a:gd name="T10" fmla="*/ 648 w 661"/>
                <a:gd name="T11" fmla="*/ 0 h 1315"/>
                <a:gd name="T12" fmla="*/ 661 w 661"/>
                <a:gd name="T13" fmla="*/ 0 h 1315"/>
                <a:gd name="T14" fmla="*/ 661 w 661"/>
                <a:gd name="T15" fmla="*/ 218 h 1315"/>
                <a:gd name="T16" fmla="*/ 312 w 661"/>
                <a:gd name="T17" fmla="*/ 393 h 1315"/>
                <a:gd name="T18" fmla="*/ 223 w 661"/>
                <a:gd name="T19" fmla="*/ 657 h 1315"/>
                <a:gd name="T20" fmla="*/ 442 w 661"/>
                <a:gd name="T21" fmla="*/ 657 h 1315"/>
                <a:gd name="T22" fmla="*/ 661 w 661"/>
                <a:gd name="T23" fmla="*/ 657 h 1315"/>
                <a:gd name="T24" fmla="*/ 661 w 661"/>
                <a:gd name="T25" fmla="*/ 13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1315">
                  <a:moveTo>
                    <a:pt x="661" y="1315"/>
                  </a:moveTo>
                  <a:cubicBezTo>
                    <a:pt x="442" y="1315"/>
                    <a:pt x="224" y="1315"/>
                    <a:pt x="5" y="1315"/>
                  </a:cubicBezTo>
                  <a:cubicBezTo>
                    <a:pt x="4" y="1311"/>
                    <a:pt x="4" y="1307"/>
                    <a:pt x="4" y="1304"/>
                  </a:cubicBezTo>
                  <a:cubicBezTo>
                    <a:pt x="4" y="1081"/>
                    <a:pt x="0" y="859"/>
                    <a:pt x="6" y="637"/>
                  </a:cubicBezTo>
                  <a:cubicBezTo>
                    <a:pt x="11" y="411"/>
                    <a:pt x="114" y="235"/>
                    <a:pt x="300" y="109"/>
                  </a:cubicBezTo>
                  <a:cubicBezTo>
                    <a:pt x="404" y="37"/>
                    <a:pt x="522" y="2"/>
                    <a:pt x="648" y="0"/>
                  </a:cubicBezTo>
                  <a:cubicBezTo>
                    <a:pt x="652" y="0"/>
                    <a:pt x="656" y="0"/>
                    <a:pt x="661" y="0"/>
                  </a:cubicBezTo>
                  <a:cubicBezTo>
                    <a:pt x="661" y="73"/>
                    <a:pt x="661" y="145"/>
                    <a:pt x="661" y="218"/>
                  </a:cubicBezTo>
                  <a:cubicBezTo>
                    <a:pt x="517" y="222"/>
                    <a:pt x="400" y="279"/>
                    <a:pt x="312" y="393"/>
                  </a:cubicBezTo>
                  <a:cubicBezTo>
                    <a:pt x="253" y="470"/>
                    <a:pt x="224" y="558"/>
                    <a:pt x="223" y="657"/>
                  </a:cubicBezTo>
                  <a:cubicBezTo>
                    <a:pt x="297" y="657"/>
                    <a:pt x="370" y="657"/>
                    <a:pt x="442" y="657"/>
                  </a:cubicBezTo>
                  <a:cubicBezTo>
                    <a:pt x="515" y="657"/>
                    <a:pt x="587" y="657"/>
                    <a:pt x="661" y="657"/>
                  </a:cubicBezTo>
                  <a:cubicBezTo>
                    <a:pt x="661" y="877"/>
                    <a:pt x="661" y="1095"/>
                    <a:pt x="661" y="13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Footer Placeholder 2">
            <a:extLst>
              <a:ext uri="{FF2B5EF4-FFF2-40B4-BE49-F238E27FC236}">
                <a16:creationId xmlns:a16="http://schemas.microsoft.com/office/drawing/2014/main" id="{E000FAA0-6565-4606-8B9F-873A6E828EC7}"/>
              </a:ext>
            </a:extLst>
          </p:cNvPr>
          <p:cNvSpPr>
            <a:spLocks noGrp="1"/>
          </p:cNvSpPr>
          <p:nvPr>
            <p:ph type="ftr" sz="quarter" idx="11"/>
          </p:nvPr>
        </p:nvSpPr>
        <p:spPr>
          <a:xfrm>
            <a:off x="609441" y="358051"/>
            <a:ext cx="3859795" cy="365125"/>
          </a:xfrm>
        </p:spPr>
        <p:txBody>
          <a:bodyPr/>
          <a:lstStyle/>
          <a:p>
            <a:r>
              <a:rPr lang="en-US" dirty="0"/>
              <a:t>www.anubhavtrainings.com</a:t>
            </a:r>
          </a:p>
        </p:txBody>
      </p:sp>
      <p:pic>
        <p:nvPicPr>
          <p:cNvPr id="3" name="Picture Placeholder 31">
            <a:extLst>
              <a:ext uri="{FF2B5EF4-FFF2-40B4-BE49-F238E27FC236}">
                <a16:creationId xmlns:a16="http://schemas.microsoft.com/office/drawing/2014/main" id="{28E93A7C-DBD1-3465-22FC-703C6A60C296}"/>
              </a:ext>
            </a:extLst>
          </p:cNvPr>
          <p:cNvPicPr>
            <a:picLocks noChangeAspect="1"/>
          </p:cNvPicPr>
          <p:nvPr/>
        </p:nvPicPr>
        <p:blipFill>
          <a:blip r:embed="rId5" cstate="print">
            <a:extLst>
              <a:ext uri="{28A0092B-C50C-407E-A947-70E740481C1C}">
                <a14:useLocalDpi xmlns:a14="http://schemas.microsoft.com/office/drawing/2010/main" val="0"/>
              </a:ext>
            </a:extLst>
          </a:blip>
          <a:srcRect l="21154" r="21154"/>
          <a:stretch/>
        </p:blipFill>
        <p:spPr>
          <a:xfrm>
            <a:off x="1177884" y="1867858"/>
            <a:ext cx="1921182" cy="1921182"/>
          </a:xfrm>
          <a:custGeom>
            <a:avLst/>
            <a:gdLst>
              <a:gd name="connsiteX0" fmla="*/ 960591 w 1921182"/>
              <a:gd name="connsiteY0" fmla="*/ 0 h 1921182"/>
              <a:gd name="connsiteX1" fmla="*/ 1921182 w 1921182"/>
              <a:gd name="connsiteY1" fmla="*/ 960591 h 1921182"/>
              <a:gd name="connsiteX2" fmla="*/ 960591 w 1921182"/>
              <a:gd name="connsiteY2" fmla="*/ 1921182 h 1921182"/>
              <a:gd name="connsiteX3" fmla="*/ 0 w 1921182"/>
              <a:gd name="connsiteY3" fmla="*/ 960591 h 1921182"/>
              <a:gd name="connsiteX4" fmla="*/ 960591 w 1921182"/>
              <a:gd name="connsiteY4" fmla="*/ 0 h 192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82" h="1921182">
                <a:moveTo>
                  <a:pt x="960591" y="0"/>
                </a:moveTo>
                <a:cubicBezTo>
                  <a:pt x="1491111" y="0"/>
                  <a:pt x="1921182" y="430071"/>
                  <a:pt x="1921182" y="960591"/>
                </a:cubicBezTo>
                <a:cubicBezTo>
                  <a:pt x="1921182" y="1491111"/>
                  <a:pt x="1491111" y="1921182"/>
                  <a:pt x="960591" y="1921182"/>
                </a:cubicBezTo>
                <a:cubicBezTo>
                  <a:pt x="430071" y="1921182"/>
                  <a:pt x="0" y="1491111"/>
                  <a:pt x="0" y="960591"/>
                </a:cubicBezTo>
                <a:cubicBezTo>
                  <a:pt x="0" y="430071"/>
                  <a:pt x="430071" y="0"/>
                  <a:pt x="960591" y="0"/>
                </a:cubicBezTo>
                <a:close/>
              </a:path>
            </a:pathLst>
          </a:custGeom>
          <a:solidFill>
            <a:schemeClr val="bg1">
              <a:lumMod val="95000"/>
            </a:schemeClr>
          </a:solidFill>
        </p:spPr>
      </p:pic>
      <p:pic>
        <p:nvPicPr>
          <p:cNvPr id="5" name="Picture Placeholder 33">
            <a:extLst>
              <a:ext uri="{FF2B5EF4-FFF2-40B4-BE49-F238E27FC236}">
                <a16:creationId xmlns:a16="http://schemas.microsoft.com/office/drawing/2014/main" id="{2634A60C-74B3-8DD5-3536-F78A949B6246}"/>
              </a:ext>
            </a:extLst>
          </p:cNvPr>
          <p:cNvPicPr>
            <a:picLocks noChangeAspect="1"/>
          </p:cNvPicPr>
          <p:nvPr/>
        </p:nvPicPr>
        <p:blipFill>
          <a:blip r:embed="rId6" cstate="print">
            <a:extLst>
              <a:ext uri="{28A0092B-C50C-407E-A947-70E740481C1C}">
                <a14:useLocalDpi xmlns:a14="http://schemas.microsoft.com/office/drawing/2010/main" val="0"/>
              </a:ext>
            </a:extLst>
          </a:blip>
          <a:srcRect l="15811" r="15811"/>
          <a:stretch/>
        </p:blipFill>
        <p:spPr>
          <a:xfrm>
            <a:off x="3846479" y="1867858"/>
            <a:ext cx="1921182" cy="1921182"/>
          </a:xfrm>
          <a:custGeom>
            <a:avLst/>
            <a:gdLst>
              <a:gd name="connsiteX0" fmla="*/ 960591 w 1921182"/>
              <a:gd name="connsiteY0" fmla="*/ 0 h 1921182"/>
              <a:gd name="connsiteX1" fmla="*/ 1921182 w 1921182"/>
              <a:gd name="connsiteY1" fmla="*/ 960591 h 1921182"/>
              <a:gd name="connsiteX2" fmla="*/ 960591 w 1921182"/>
              <a:gd name="connsiteY2" fmla="*/ 1921182 h 1921182"/>
              <a:gd name="connsiteX3" fmla="*/ 0 w 1921182"/>
              <a:gd name="connsiteY3" fmla="*/ 960591 h 1921182"/>
              <a:gd name="connsiteX4" fmla="*/ 960591 w 1921182"/>
              <a:gd name="connsiteY4" fmla="*/ 0 h 192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82" h="1921182">
                <a:moveTo>
                  <a:pt x="960591" y="0"/>
                </a:moveTo>
                <a:cubicBezTo>
                  <a:pt x="1491111" y="0"/>
                  <a:pt x="1921182" y="430071"/>
                  <a:pt x="1921182" y="960591"/>
                </a:cubicBezTo>
                <a:cubicBezTo>
                  <a:pt x="1921182" y="1491111"/>
                  <a:pt x="1491111" y="1921182"/>
                  <a:pt x="960591" y="1921182"/>
                </a:cubicBezTo>
                <a:cubicBezTo>
                  <a:pt x="430071" y="1921182"/>
                  <a:pt x="0" y="1491111"/>
                  <a:pt x="0" y="960591"/>
                </a:cubicBezTo>
                <a:cubicBezTo>
                  <a:pt x="0" y="430071"/>
                  <a:pt x="430071" y="0"/>
                  <a:pt x="960591" y="0"/>
                </a:cubicBezTo>
                <a:close/>
              </a:path>
            </a:pathLst>
          </a:custGeom>
          <a:solidFill>
            <a:schemeClr val="bg1">
              <a:lumMod val="95000"/>
            </a:schemeClr>
          </a:solidFill>
        </p:spPr>
      </p:pic>
      <p:sp>
        <p:nvSpPr>
          <p:cNvPr id="8" name="TextBox 7">
            <a:extLst>
              <a:ext uri="{FF2B5EF4-FFF2-40B4-BE49-F238E27FC236}">
                <a16:creationId xmlns:a16="http://schemas.microsoft.com/office/drawing/2014/main" id="{C0859E0F-0480-1083-3229-485F1C4F4D77}"/>
              </a:ext>
            </a:extLst>
          </p:cNvPr>
          <p:cNvSpPr txBox="1"/>
          <p:nvPr/>
        </p:nvSpPr>
        <p:spPr>
          <a:xfrm>
            <a:off x="1177884" y="4158165"/>
            <a:ext cx="1921182" cy="276999"/>
          </a:xfrm>
          <a:prstGeom prst="rect">
            <a:avLst/>
          </a:prstGeom>
          <a:noFill/>
        </p:spPr>
        <p:txBody>
          <a:bodyPr wrap="square" lIns="0" tIns="0" rIns="0" bIns="0" rtlCol="0" anchor="b">
            <a:spAutoFit/>
          </a:bodyPr>
          <a:lstStyle/>
          <a:p>
            <a:pPr algn="ctr"/>
            <a:r>
              <a:rPr lang="en-US" sz="1800" b="1" dirty="0">
                <a:solidFill>
                  <a:schemeClr val="tx1">
                    <a:lumMod val="85000"/>
                    <a:lumOff val="15000"/>
                  </a:schemeClr>
                </a:solidFill>
                <a:cs typeface="Segoe UI Light" panose="020B0502040204020203" pitchFamily="34" charset="0"/>
              </a:rPr>
              <a:t>Steve</a:t>
            </a:r>
            <a:endParaRPr lang="en-IN" sz="1800" b="1" dirty="0">
              <a:solidFill>
                <a:schemeClr val="tx1">
                  <a:lumMod val="85000"/>
                  <a:lumOff val="15000"/>
                </a:schemeClr>
              </a:solidFill>
              <a:cs typeface="Segoe UI Light" panose="020B0502040204020203" pitchFamily="34" charset="0"/>
            </a:endParaRPr>
          </a:p>
        </p:txBody>
      </p:sp>
      <p:sp>
        <p:nvSpPr>
          <p:cNvPr id="9" name="TextBox 8">
            <a:extLst>
              <a:ext uri="{FF2B5EF4-FFF2-40B4-BE49-F238E27FC236}">
                <a16:creationId xmlns:a16="http://schemas.microsoft.com/office/drawing/2014/main" id="{FCA384B9-CB1A-6279-5129-719D8354D10D}"/>
              </a:ext>
            </a:extLst>
          </p:cNvPr>
          <p:cNvSpPr txBox="1"/>
          <p:nvPr/>
        </p:nvSpPr>
        <p:spPr>
          <a:xfrm>
            <a:off x="3846479" y="4158165"/>
            <a:ext cx="1921182" cy="276999"/>
          </a:xfrm>
          <a:prstGeom prst="rect">
            <a:avLst/>
          </a:prstGeom>
          <a:noFill/>
        </p:spPr>
        <p:txBody>
          <a:bodyPr wrap="square" lIns="0" tIns="0" rIns="0" bIns="0" rtlCol="0" anchor="b">
            <a:spAutoFit/>
          </a:bodyPr>
          <a:lstStyle/>
          <a:p>
            <a:pPr algn="ctr"/>
            <a:r>
              <a:rPr lang="en-US" sz="1800" b="1" dirty="0">
                <a:solidFill>
                  <a:schemeClr val="tx1">
                    <a:lumMod val="85000"/>
                    <a:lumOff val="15000"/>
                  </a:schemeClr>
                </a:solidFill>
                <a:cs typeface="Segoe UI Light" panose="020B0502040204020203" pitchFamily="34" charset="0"/>
              </a:rPr>
              <a:t>Robert</a:t>
            </a:r>
            <a:endParaRPr lang="en-IN" sz="1800" b="1" dirty="0">
              <a:solidFill>
                <a:schemeClr val="tx1">
                  <a:lumMod val="85000"/>
                  <a:lumOff val="15000"/>
                </a:schemeClr>
              </a:solidFill>
              <a:cs typeface="Segoe UI Light" panose="020B0502040204020203" pitchFamily="34" charset="0"/>
            </a:endParaRPr>
          </a:p>
        </p:txBody>
      </p:sp>
      <p:sp>
        <p:nvSpPr>
          <p:cNvPr id="10" name="TextBox 9">
            <a:extLst>
              <a:ext uri="{FF2B5EF4-FFF2-40B4-BE49-F238E27FC236}">
                <a16:creationId xmlns:a16="http://schemas.microsoft.com/office/drawing/2014/main" id="{8685DBE4-076E-A85C-AFD5-411FEDB49D84}"/>
              </a:ext>
            </a:extLst>
          </p:cNvPr>
          <p:cNvSpPr txBox="1"/>
          <p:nvPr/>
        </p:nvSpPr>
        <p:spPr>
          <a:xfrm>
            <a:off x="1172467" y="4525163"/>
            <a:ext cx="1921182" cy="430887"/>
          </a:xfrm>
          <a:prstGeom prst="rect">
            <a:avLst/>
          </a:prstGeom>
          <a:noFill/>
        </p:spPr>
        <p:txBody>
          <a:bodyPr wrap="square" lIns="0" tIns="0" rIns="0" bIns="0" rtlCol="0" anchor="b">
            <a:spAutoFit/>
          </a:bodyPr>
          <a:lstStyle/>
          <a:p>
            <a:pPr algn="ctr"/>
            <a:r>
              <a:rPr lang="en-US" sz="1400" b="1" dirty="0">
                <a:solidFill>
                  <a:schemeClr val="tx1">
                    <a:lumMod val="85000"/>
                    <a:lumOff val="15000"/>
                  </a:schemeClr>
                </a:solidFill>
                <a:cs typeface="Segoe UI Light" panose="020B0502040204020203" pitchFamily="34" charset="0"/>
              </a:rPr>
              <a:t>SAP BW Consultant</a:t>
            </a:r>
          </a:p>
          <a:p>
            <a:pPr algn="ctr"/>
            <a:r>
              <a:rPr lang="en-US" sz="1400" dirty="0">
                <a:solidFill>
                  <a:schemeClr val="tx1">
                    <a:lumMod val="85000"/>
                    <a:lumOff val="15000"/>
                  </a:schemeClr>
                </a:solidFill>
                <a:cs typeface="Segoe UI Light" panose="020B0502040204020203" pitchFamily="34" charset="0"/>
              </a:rPr>
              <a:t>12 Years</a:t>
            </a:r>
            <a:endParaRPr lang="en-IN" sz="1400" dirty="0">
              <a:solidFill>
                <a:schemeClr val="tx1">
                  <a:lumMod val="85000"/>
                  <a:lumOff val="15000"/>
                </a:schemeClr>
              </a:solidFill>
              <a:cs typeface="Segoe UI Light" panose="020B0502040204020203" pitchFamily="34" charset="0"/>
            </a:endParaRPr>
          </a:p>
        </p:txBody>
      </p:sp>
      <p:grpSp>
        <p:nvGrpSpPr>
          <p:cNvPr id="12" name="Group 11">
            <a:extLst>
              <a:ext uri="{FF2B5EF4-FFF2-40B4-BE49-F238E27FC236}">
                <a16:creationId xmlns:a16="http://schemas.microsoft.com/office/drawing/2014/main" id="{5021AD93-7DB4-2E0E-8C52-F5D76760FCB0}"/>
              </a:ext>
            </a:extLst>
          </p:cNvPr>
          <p:cNvGrpSpPr/>
          <p:nvPr/>
        </p:nvGrpSpPr>
        <p:grpSpPr>
          <a:xfrm>
            <a:off x="1947843" y="3584961"/>
            <a:ext cx="381264" cy="327272"/>
            <a:chOff x="1912938" y="2963863"/>
            <a:chExt cx="1277938" cy="1096963"/>
          </a:xfrm>
          <a:solidFill>
            <a:schemeClr val="accent3"/>
          </a:solidFill>
        </p:grpSpPr>
        <p:sp>
          <p:nvSpPr>
            <p:cNvPr id="13" name="Freeform 5">
              <a:extLst>
                <a:ext uri="{FF2B5EF4-FFF2-40B4-BE49-F238E27FC236}">
                  <a16:creationId xmlns:a16="http://schemas.microsoft.com/office/drawing/2014/main" id="{875F8136-3E99-B021-6454-D084DE156C61}"/>
                </a:ext>
              </a:extLst>
            </p:cNvPr>
            <p:cNvSpPr>
              <a:spLocks/>
            </p:cNvSpPr>
            <p:nvPr/>
          </p:nvSpPr>
          <p:spPr bwMode="auto">
            <a:xfrm>
              <a:off x="1912938" y="2963863"/>
              <a:ext cx="546100" cy="1096963"/>
            </a:xfrm>
            <a:custGeom>
              <a:avLst/>
              <a:gdLst>
                <a:gd name="T0" fmla="*/ 0 w 657"/>
                <a:gd name="T1" fmla="*/ 615 h 1315"/>
                <a:gd name="T2" fmla="*/ 12 w 657"/>
                <a:gd name="T3" fmla="*/ 536 h 1315"/>
                <a:gd name="T4" fmla="*/ 270 w 657"/>
                <a:gd name="T5" fmla="*/ 127 h 1315"/>
                <a:gd name="T6" fmla="*/ 641 w 657"/>
                <a:gd name="T7" fmla="*/ 0 h 1315"/>
                <a:gd name="T8" fmla="*/ 653 w 657"/>
                <a:gd name="T9" fmla="*/ 0 h 1315"/>
                <a:gd name="T10" fmla="*/ 657 w 657"/>
                <a:gd name="T11" fmla="*/ 2 h 1315"/>
                <a:gd name="T12" fmla="*/ 657 w 657"/>
                <a:gd name="T13" fmla="*/ 218 h 1315"/>
                <a:gd name="T14" fmla="*/ 298 w 657"/>
                <a:gd name="T15" fmla="*/ 408 h 1315"/>
                <a:gd name="T16" fmla="*/ 219 w 657"/>
                <a:gd name="T17" fmla="*/ 657 h 1315"/>
                <a:gd name="T18" fmla="*/ 657 w 657"/>
                <a:gd name="T19" fmla="*/ 657 h 1315"/>
                <a:gd name="T20" fmla="*/ 657 w 657"/>
                <a:gd name="T21" fmla="*/ 1314 h 1315"/>
                <a:gd name="T22" fmla="*/ 643 w 657"/>
                <a:gd name="T23" fmla="*/ 1315 h 1315"/>
                <a:gd name="T24" fmla="*/ 12 w 657"/>
                <a:gd name="T25" fmla="*/ 1315 h 1315"/>
                <a:gd name="T26" fmla="*/ 0 w 657"/>
                <a:gd name="T27" fmla="*/ 1314 h 1315"/>
                <a:gd name="T28" fmla="*/ 0 w 657"/>
                <a:gd name="T29" fmla="*/ 6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1315">
                  <a:moveTo>
                    <a:pt x="0" y="615"/>
                  </a:moveTo>
                  <a:cubicBezTo>
                    <a:pt x="4" y="589"/>
                    <a:pt x="7" y="562"/>
                    <a:pt x="12" y="536"/>
                  </a:cubicBezTo>
                  <a:cubicBezTo>
                    <a:pt x="45" y="366"/>
                    <a:pt x="131" y="229"/>
                    <a:pt x="270" y="127"/>
                  </a:cubicBezTo>
                  <a:cubicBezTo>
                    <a:pt x="380" y="45"/>
                    <a:pt x="505" y="3"/>
                    <a:pt x="641" y="0"/>
                  </a:cubicBezTo>
                  <a:cubicBezTo>
                    <a:pt x="645" y="0"/>
                    <a:pt x="649" y="0"/>
                    <a:pt x="653" y="0"/>
                  </a:cubicBezTo>
                  <a:cubicBezTo>
                    <a:pt x="654" y="0"/>
                    <a:pt x="655" y="1"/>
                    <a:pt x="657" y="2"/>
                  </a:cubicBezTo>
                  <a:cubicBezTo>
                    <a:pt x="657" y="73"/>
                    <a:pt x="657" y="145"/>
                    <a:pt x="657" y="218"/>
                  </a:cubicBezTo>
                  <a:cubicBezTo>
                    <a:pt x="507" y="223"/>
                    <a:pt x="386" y="285"/>
                    <a:pt x="298" y="408"/>
                  </a:cubicBezTo>
                  <a:cubicBezTo>
                    <a:pt x="245" y="481"/>
                    <a:pt x="221" y="565"/>
                    <a:pt x="219" y="657"/>
                  </a:cubicBezTo>
                  <a:cubicBezTo>
                    <a:pt x="365" y="657"/>
                    <a:pt x="511" y="657"/>
                    <a:pt x="657" y="657"/>
                  </a:cubicBezTo>
                  <a:cubicBezTo>
                    <a:pt x="657" y="877"/>
                    <a:pt x="657" y="1095"/>
                    <a:pt x="657" y="1314"/>
                  </a:cubicBezTo>
                  <a:cubicBezTo>
                    <a:pt x="652" y="1315"/>
                    <a:pt x="648" y="1315"/>
                    <a:pt x="643" y="1315"/>
                  </a:cubicBezTo>
                  <a:cubicBezTo>
                    <a:pt x="433" y="1315"/>
                    <a:pt x="222" y="1315"/>
                    <a:pt x="12" y="1315"/>
                  </a:cubicBezTo>
                  <a:cubicBezTo>
                    <a:pt x="8" y="1315"/>
                    <a:pt x="4" y="1315"/>
                    <a:pt x="0" y="1314"/>
                  </a:cubicBezTo>
                  <a:cubicBezTo>
                    <a:pt x="0" y="1081"/>
                    <a:pt x="0" y="848"/>
                    <a:pt x="0" y="6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6">
              <a:extLst>
                <a:ext uri="{FF2B5EF4-FFF2-40B4-BE49-F238E27FC236}">
                  <a16:creationId xmlns:a16="http://schemas.microsoft.com/office/drawing/2014/main" id="{C637EF90-4A3B-006A-7CF1-9ADB686FA6A8}"/>
                </a:ext>
              </a:extLst>
            </p:cNvPr>
            <p:cNvSpPr>
              <a:spLocks/>
            </p:cNvSpPr>
            <p:nvPr/>
          </p:nvSpPr>
          <p:spPr bwMode="auto">
            <a:xfrm>
              <a:off x="2640013" y="2963863"/>
              <a:ext cx="550863" cy="1096963"/>
            </a:xfrm>
            <a:custGeom>
              <a:avLst/>
              <a:gdLst>
                <a:gd name="T0" fmla="*/ 661 w 661"/>
                <a:gd name="T1" fmla="*/ 1315 h 1315"/>
                <a:gd name="T2" fmla="*/ 5 w 661"/>
                <a:gd name="T3" fmla="*/ 1315 h 1315"/>
                <a:gd name="T4" fmla="*/ 4 w 661"/>
                <a:gd name="T5" fmla="*/ 1304 h 1315"/>
                <a:gd name="T6" fmla="*/ 6 w 661"/>
                <a:gd name="T7" fmla="*/ 637 h 1315"/>
                <a:gd name="T8" fmla="*/ 300 w 661"/>
                <a:gd name="T9" fmla="*/ 109 h 1315"/>
                <a:gd name="T10" fmla="*/ 648 w 661"/>
                <a:gd name="T11" fmla="*/ 0 h 1315"/>
                <a:gd name="T12" fmla="*/ 661 w 661"/>
                <a:gd name="T13" fmla="*/ 0 h 1315"/>
                <a:gd name="T14" fmla="*/ 661 w 661"/>
                <a:gd name="T15" fmla="*/ 218 h 1315"/>
                <a:gd name="T16" fmla="*/ 312 w 661"/>
                <a:gd name="T17" fmla="*/ 393 h 1315"/>
                <a:gd name="T18" fmla="*/ 223 w 661"/>
                <a:gd name="T19" fmla="*/ 657 h 1315"/>
                <a:gd name="T20" fmla="*/ 442 w 661"/>
                <a:gd name="T21" fmla="*/ 657 h 1315"/>
                <a:gd name="T22" fmla="*/ 661 w 661"/>
                <a:gd name="T23" fmla="*/ 657 h 1315"/>
                <a:gd name="T24" fmla="*/ 661 w 661"/>
                <a:gd name="T25" fmla="*/ 13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1315">
                  <a:moveTo>
                    <a:pt x="661" y="1315"/>
                  </a:moveTo>
                  <a:cubicBezTo>
                    <a:pt x="442" y="1315"/>
                    <a:pt x="224" y="1315"/>
                    <a:pt x="5" y="1315"/>
                  </a:cubicBezTo>
                  <a:cubicBezTo>
                    <a:pt x="4" y="1311"/>
                    <a:pt x="4" y="1307"/>
                    <a:pt x="4" y="1304"/>
                  </a:cubicBezTo>
                  <a:cubicBezTo>
                    <a:pt x="4" y="1081"/>
                    <a:pt x="0" y="859"/>
                    <a:pt x="6" y="637"/>
                  </a:cubicBezTo>
                  <a:cubicBezTo>
                    <a:pt x="11" y="411"/>
                    <a:pt x="114" y="235"/>
                    <a:pt x="300" y="109"/>
                  </a:cubicBezTo>
                  <a:cubicBezTo>
                    <a:pt x="404" y="37"/>
                    <a:pt x="522" y="2"/>
                    <a:pt x="648" y="0"/>
                  </a:cubicBezTo>
                  <a:cubicBezTo>
                    <a:pt x="652" y="0"/>
                    <a:pt x="656" y="0"/>
                    <a:pt x="661" y="0"/>
                  </a:cubicBezTo>
                  <a:cubicBezTo>
                    <a:pt x="661" y="73"/>
                    <a:pt x="661" y="145"/>
                    <a:pt x="661" y="218"/>
                  </a:cubicBezTo>
                  <a:cubicBezTo>
                    <a:pt x="517" y="222"/>
                    <a:pt x="400" y="279"/>
                    <a:pt x="312" y="393"/>
                  </a:cubicBezTo>
                  <a:cubicBezTo>
                    <a:pt x="253" y="470"/>
                    <a:pt x="224" y="558"/>
                    <a:pt x="223" y="657"/>
                  </a:cubicBezTo>
                  <a:cubicBezTo>
                    <a:pt x="297" y="657"/>
                    <a:pt x="370" y="657"/>
                    <a:pt x="442" y="657"/>
                  </a:cubicBezTo>
                  <a:cubicBezTo>
                    <a:pt x="515" y="657"/>
                    <a:pt x="587" y="657"/>
                    <a:pt x="661" y="657"/>
                  </a:cubicBezTo>
                  <a:cubicBezTo>
                    <a:pt x="661" y="877"/>
                    <a:pt x="661" y="1095"/>
                    <a:pt x="661" y="13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48AF778D-1CE9-C479-CF44-E8D9F32289EF}"/>
              </a:ext>
            </a:extLst>
          </p:cNvPr>
          <p:cNvGrpSpPr/>
          <p:nvPr/>
        </p:nvGrpSpPr>
        <p:grpSpPr>
          <a:xfrm>
            <a:off x="4616438" y="3584961"/>
            <a:ext cx="381264" cy="327272"/>
            <a:chOff x="1912938" y="2963863"/>
            <a:chExt cx="1277938" cy="1096963"/>
          </a:xfrm>
          <a:solidFill>
            <a:schemeClr val="accent3"/>
          </a:solidFill>
        </p:grpSpPr>
        <p:sp>
          <p:nvSpPr>
            <p:cNvPr id="16" name="Freeform 5">
              <a:extLst>
                <a:ext uri="{FF2B5EF4-FFF2-40B4-BE49-F238E27FC236}">
                  <a16:creationId xmlns:a16="http://schemas.microsoft.com/office/drawing/2014/main" id="{AE562CBB-76AC-A904-DF01-9B9AB8CBE22B}"/>
                </a:ext>
              </a:extLst>
            </p:cNvPr>
            <p:cNvSpPr>
              <a:spLocks/>
            </p:cNvSpPr>
            <p:nvPr/>
          </p:nvSpPr>
          <p:spPr bwMode="auto">
            <a:xfrm>
              <a:off x="1912938" y="2963863"/>
              <a:ext cx="546100" cy="1096963"/>
            </a:xfrm>
            <a:custGeom>
              <a:avLst/>
              <a:gdLst>
                <a:gd name="T0" fmla="*/ 0 w 657"/>
                <a:gd name="T1" fmla="*/ 615 h 1315"/>
                <a:gd name="T2" fmla="*/ 12 w 657"/>
                <a:gd name="T3" fmla="*/ 536 h 1315"/>
                <a:gd name="T4" fmla="*/ 270 w 657"/>
                <a:gd name="T5" fmla="*/ 127 h 1315"/>
                <a:gd name="T6" fmla="*/ 641 w 657"/>
                <a:gd name="T7" fmla="*/ 0 h 1315"/>
                <a:gd name="T8" fmla="*/ 653 w 657"/>
                <a:gd name="T9" fmla="*/ 0 h 1315"/>
                <a:gd name="T10" fmla="*/ 657 w 657"/>
                <a:gd name="T11" fmla="*/ 2 h 1315"/>
                <a:gd name="T12" fmla="*/ 657 w 657"/>
                <a:gd name="T13" fmla="*/ 218 h 1315"/>
                <a:gd name="T14" fmla="*/ 298 w 657"/>
                <a:gd name="T15" fmla="*/ 408 h 1315"/>
                <a:gd name="T16" fmla="*/ 219 w 657"/>
                <a:gd name="T17" fmla="*/ 657 h 1315"/>
                <a:gd name="T18" fmla="*/ 657 w 657"/>
                <a:gd name="T19" fmla="*/ 657 h 1315"/>
                <a:gd name="T20" fmla="*/ 657 w 657"/>
                <a:gd name="T21" fmla="*/ 1314 h 1315"/>
                <a:gd name="T22" fmla="*/ 643 w 657"/>
                <a:gd name="T23" fmla="*/ 1315 h 1315"/>
                <a:gd name="T24" fmla="*/ 12 w 657"/>
                <a:gd name="T25" fmla="*/ 1315 h 1315"/>
                <a:gd name="T26" fmla="*/ 0 w 657"/>
                <a:gd name="T27" fmla="*/ 1314 h 1315"/>
                <a:gd name="T28" fmla="*/ 0 w 657"/>
                <a:gd name="T29" fmla="*/ 6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1315">
                  <a:moveTo>
                    <a:pt x="0" y="615"/>
                  </a:moveTo>
                  <a:cubicBezTo>
                    <a:pt x="4" y="589"/>
                    <a:pt x="7" y="562"/>
                    <a:pt x="12" y="536"/>
                  </a:cubicBezTo>
                  <a:cubicBezTo>
                    <a:pt x="45" y="366"/>
                    <a:pt x="131" y="229"/>
                    <a:pt x="270" y="127"/>
                  </a:cubicBezTo>
                  <a:cubicBezTo>
                    <a:pt x="380" y="45"/>
                    <a:pt x="505" y="3"/>
                    <a:pt x="641" y="0"/>
                  </a:cubicBezTo>
                  <a:cubicBezTo>
                    <a:pt x="645" y="0"/>
                    <a:pt x="649" y="0"/>
                    <a:pt x="653" y="0"/>
                  </a:cubicBezTo>
                  <a:cubicBezTo>
                    <a:pt x="654" y="0"/>
                    <a:pt x="655" y="1"/>
                    <a:pt x="657" y="2"/>
                  </a:cubicBezTo>
                  <a:cubicBezTo>
                    <a:pt x="657" y="73"/>
                    <a:pt x="657" y="145"/>
                    <a:pt x="657" y="218"/>
                  </a:cubicBezTo>
                  <a:cubicBezTo>
                    <a:pt x="507" y="223"/>
                    <a:pt x="386" y="285"/>
                    <a:pt x="298" y="408"/>
                  </a:cubicBezTo>
                  <a:cubicBezTo>
                    <a:pt x="245" y="481"/>
                    <a:pt x="221" y="565"/>
                    <a:pt x="219" y="657"/>
                  </a:cubicBezTo>
                  <a:cubicBezTo>
                    <a:pt x="365" y="657"/>
                    <a:pt x="511" y="657"/>
                    <a:pt x="657" y="657"/>
                  </a:cubicBezTo>
                  <a:cubicBezTo>
                    <a:pt x="657" y="877"/>
                    <a:pt x="657" y="1095"/>
                    <a:pt x="657" y="1314"/>
                  </a:cubicBezTo>
                  <a:cubicBezTo>
                    <a:pt x="652" y="1315"/>
                    <a:pt x="648" y="1315"/>
                    <a:pt x="643" y="1315"/>
                  </a:cubicBezTo>
                  <a:cubicBezTo>
                    <a:pt x="433" y="1315"/>
                    <a:pt x="222" y="1315"/>
                    <a:pt x="12" y="1315"/>
                  </a:cubicBezTo>
                  <a:cubicBezTo>
                    <a:pt x="8" y="1315"/>
                    <a:pt x="4" y="1315"/>
                    <a:pt x="0" y="1314"/>
                  </a:cubicBezTo>
                  <a:cubicBezTo>
                    <a:pt x="0" y="1081"/>
                    <a:pt x="0" y="848"/>
                    <a:pt x="0" y="6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F2EA2B3D-B81C-AED0-1B59-5BE6356E8DD4}"/>
                </a:ext>
              </a:extLst>
            </p:cNvPr>
            <p:cNvSpPr>
              <a:spLocks/>
            </p:cNvSpPr>
            <p:nvPr/>
          </p:nvSpPr>
          <p:spPr bwMode="auto">
            <a:xfrm>
              <a:off x="2640013" y="2963863"/>
              <a:ext cx="550863" cy="1096963"/>
            </a:xfrm>
            <a:custGeom>
              <a:avLst/>
              <a:gdLst>
                <a:gd name="T0" fmla="*/ 661 w 661"/>
                <a:gd name="T1" fmla="*/ 1315 h 1315"/>
                <a:gd name="T2" fmla="*/ 5 w 661"/>
                <a:gd name="T3" fmla="*/ 1315 h 1315"/>
                <a:gd name="T4" fmla="*/ 4 w 661"/>
                <a:gd name="T5" fmla="*/ 1304 h 1315"/>
                <a:gd name="T6" fmla="*/ 6 w 661"/>
                <a:gd name="T7" fmla="*/ 637 h 1315"/>
                <a:gd name="T8" fmla="*/ 300 w 661"/>
                <a:gd name="T9" fmla="*/ 109 h 1315"/>
                <a:gd name="T10" fmla="*/ 648 w 661"/>
                <a:gd name="T11" fmla="*/ 0 h 1315"/>
                <a:gd name="T12" fmla="*/ 661 w 661"/>
                <a:gd name="T13" fmla="*/ 0 h 1315"/>
                <a:gd name="T14" fmla="*/ 661 w 661"/>
                <a:gd name="T15" fmla="*/ 218 h 1315"/>
                <a:gd name="T16" fmla="*/ 312 w 661"/>
                <a:gd name="T17" fmla="*/ 393 h 1315"/>
                <a:gd name="T18" fmla="*/ 223 w 661"/>
                <a:gd name="T19" fmla="*/ 657 h 1315"/>
                <a:gd name="T20" fmla="*/ 442 w 661"/>
                <a:gd name="T21" fmla="*/ 657 h 1315"/>
                <a:gd name="T22" fmla="*/ 661 w 661"/>
                <a:gd name="T23" fmla="*/ 657 h 1315"/>
                <a:gd name="T24" fmla="*/ 661 w 661"/>
                <a:gd name="T25" fmla="*/ 1315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1315">
                  <a:moveTo>
                    <a:pt x="661" y="1315"/>
                  </a:moveTo>
                  <a:cubicBezTo>
                    <a:pt x="442" y="1315"/>
                    <a:pt x="224" y="1315"/>
                    <a:pt x="5" y="1315"/>
                  </a:cubicBezTo>
                  <a:cubicBezTo>
                    <a:pt x="4" y="1311"/>
                    <a:pt x="4" y="1307"/>
                    <a:pt x="4" y="1304"/>
                  </a:cubicBezTo>
                  <a:cubicBezTo>
                    <a:pt x="4" y="1081"/>
                    <a:pt x="0" y="859"/>
                    <a:pt x="6" y="637"/>
                  </a:cubicBezTo>
                  <a:cubicBezTo>
                    <a:pt x="11" y="411"/>
                    <a:pt x="114" y="235"/>
                    <a:pt x="300" y="109"/>
                  </a:cubicBezTo>
                  <a:cubicBezTo>
                    <a:pt x="404" y="37"/>
                    <a:pt x="522" y="2"/>
                    <a:pt x="648" y="0"/>
                  </a:cubicBezTo>
                  <a:cubicBezTo>
                    <a:pt x="652" y="0"/>
                    <a:pt x="656" y="0"/>
                    <a:pt x="661" y="0"/>
                  </a:cubicBezTo>
                  <a:cubicBezTo>
                    <a:pt x="661" y="73"/>
                    <a:pt x="661" y="145"/>
                    <a:pt x="661" y="218"/>
                  </a:cubicBezTo>
                  <a:cubicBezTo>
                    <a:pt x="517" y="222"/>
                    <a:pt x="400" y="279"/>
                    <a:pt x="312" y="393"/>
                  </a:cubicBezTo>
                  <a:cubicBezTo>
                    <a:pt x="253" y="470"/>
                    <a:pt x="224" y="558"/>
                    <a:pt x="223" y="657"/>
                  </a:cubicBezTo>
                  <a:cubicBezTo>
                    <a:pt x="297" y="657"/>
                    <a:pt x="370" y="657"/>
                    <a:pt x="442" y="657"/>
                  </a:cubicBezTo>
                  <a:cubicBezTo>
                    <a:pt x="515" y="657"/>
                    <a:pt x="587" y="657"/>
                    <a:pt x="661" y="657"/>
                  </a:cubicBezTo>
                  <a:cubicBezTo>
                    <a:pt x="661" y="877"/>
                    <a:pt x="661" y="1095"/>
                    <a:pt x="661" y="13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 name="TextBox 17">
            <a:extLst>
              <a:ext uri="{FF2B5EF4-FFF2-40B4-BE49-F238E27FC236}">
                <a16:creationId xmlns:a16="http://schemas.microsoft.com/office/drawing/2014/main" id="{74EFC174-CF8F-DCC2-803E-B9AD7B72ED13}"/>
              </a:ext>
            </a:extLst>
          </p:cNvPr>
          <p:cNvSpPr txBox="1"/>
          <p:nvPr/>
        </p:nvSpPr>
        <p:spPr>
          <a:xfrm>
            <a:off x="966637" y="4995298"/>
            <a:ext cx="2396248" cy="1021690"/>
          </a:xfrm>
          <a:prstGeom prst="rect">
            <a:avLst/>
          </a:prstGeom>
          <a:noFill/>
        </p:spPr>
        <p:txBody>
          <a:bodyPr wrap="square" lIns="0" rIns="0" rtlCol="0" anchor="t">
            <a:spAutoFit/>
          </a:bodyPr>
          <a:lstStyle/>
          <a:p>
            <a:pPr algn="ctr">
              <a:lnSpc>
                <a:spcPct val="110000"/>
              </a:lnSpc>
              <a:defRPr/>
            </a:pPr>
            <a:r>
              <a:rPr lang="en-US" sz="1400" kern="0" dirty="0">
                <a:solidFill>
                  <a:schemeClr val="tx1">
                    <a:lumMod val="75000"/>
                    <a:lumOff val="25000"/>
                  </a:schemeClr>
                </a:solidFill>
                <a:ea typeface="Open Sans" panose="020B0606030504020204" pitchFamily="34" charset="0"/>
                <a:cs typeface="Open Sans" panose="020B0606030504020204" pitchFamily="34" charset="0"/>
              </a:rPr>
              <a:t>Would like to learn Cloud technologies on SAP BW – SAP Datasphere aka SAP Datawarehouse Cloud</a:t>
            </a:r>
          </a:p>
        </p:txBody>
      </p:sp>
      <p:pic>
        <p:nvPicPr>
          <p:cNvPr id="23" name="Picture 22" descr="A picture containing symbol, font, logo, graphics&#10;&#10;Description automatically generated">
            <a:extLst>
              <a:ext uri="{FF2B5EF4-FFF2-40B4-BE49-F238E27FC236}">
                <a16:creationId xmlns:a16="http://schemas.microsoft.com/office/drawing/2014/main" id="{4067664A-AA01-98BF-3198-66277CD2A4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6383" y="110585"/>
            <a:ext cx="929721" cy="918290"/>
          </a:xfrm>
          <a:prstGeom prst="rect">
            <a:avLst/>
          </a:prstGeom>
        </p:spPr>
      </p:pic>
      <p:sp>
        <p:nvSpPr>
          <p:cNvPr id="24" name="TextBox 23">
            <a:extLst>
              <a:ext uri="{FF2B5EF4-FFF2-40B4-BE49-F238E27FC236}">
                <a16:creationId xmlns:a16="http://schemas.microsoft.com/office/drawing/2014/main" id="{4C1E72B6-550A-82F1-D69E-CC65FD100D6D}"/>
              </a:ext>
            </a:extLst>
          </p:cNvPr>
          <p:cNvSpPr txBox="1"/>
          <p:nvPr/>
        </p:nvSpPr>
        <p:spPr>
          <a:xfrm>
            <a:off x="3634515" y="4499787"/>
            <a:ext cx="2396248" cy="430887"/>
          </a:xfrm>
          <a:prstGeom prst="rect">
            <a:avLst/>
          </a:prstGeom>
          <a:noFill/>
        </p:spPr>
        <p:txBody>
          <a:bodyPr wrap="square" lIns="0" tIns="0" rIns="0" bIns="0" rtlCol="0" anchor="b">
            <a:spAutoFit/>
          </a:bodyPr>
          <a:lstStyle/>
          <a:p>
            <a:pPr algn="ctr"/>
            <a:r>
              <a:rPr lang="en-US" sz="1400" b="1" dirty="0">
                <a:solidFill>
                  <a:schemeClr val="tx1">
                    <a:lumMod val="85000"/>
                    <a:lumOff val="15000"/>
                  </a:schemeClr>
                </a:solidFill>
                <a:cs typeface="Segoe UI Light" panose="020B0502040204020203" pitchFamily="34" charset="0"/>
              </a:rPr>
              <a:t>BW/4HANA Consultant</a:t>
            </a:r>
          </a:p>
          <a:p>
            <a:pPr algn="ctr"/>
            <a:r>
              <a:rPr lang="en-US" sz="1400" dirty="0">
                <a:solidFill>
                  <a:schemeClr val="tx1">
                    <a:lumMod val="85000"/>
                    <a:lumOff val="15000"/>
                  </a:schemeClr>
                </a:solidFill>
                <a:cs typeface="Segoe UI Light" panose="020B0502040204020203" pitchFamily="34" charset="0"/>
              </a:rPr>
              <a:t>6 Years</a:t>
            </a:r>
            <a:endParaRPr lang="en-IN" sz="1400" dirty="0">
              <a:solidFill>
                <a:schemeClr val="tx1">
                  <a:lumMod val="85000"/>
                  <a:lumOff val="15000"/>
                </a:schemeClr>
              </a:solidFill>
              <a:cs typeface="Segoe UI Light" panose="020B0502040204020203" pitchFamily="34" charset="0"/>
            </a:endParaRPr>
          </a:p>
        </p:txBody>
      </p:sp>
      <p:sp>
        <p:nvSpPr>
          <p:cNvPr id="25" name="TextBox 24">
            <a:extLst>
              <a:ext uri="{FF2B5EF4-FFF2-40B4-BE49-F238E27FC236}">
                <a16:creationId xmlns:a16="http://schemas.microsoft.com/office/drawing/2014/main" id="{F729F32A-1EB8-02D6-177F-AE7D030319DB}"/>
              </a:ext>
            </a:extLst>
          </p:cNvPr>
          <p:cNvSpPr txBox="1"/>
          <p:nvPr/>
        </p:nvSpPr>
        <p:spPr>
          <a:xfrm>
            <a:off x="3612942" y="4995298"/>
            <a:ext cx="2396248" cy="1021690"/>
          </a:xfrm>
          <a:prstGeom prst="rect">
            <a:avLst/>
          </a:prstGeom>
          <a:noFill/>
        </p:spPr>
        <p:txBody>
          <a:bodyPr wrap="square" lIns="0" rIns="0" rtlCol="0" anchor="t">
            <a:spAutoFit/>
          </a:bodyPr>
          <a:lstStyle/>
          <a:p>
            <a:pPr algn="ctr">
              <a:lnSpc>
                <a:spcPct val="110000"/>
              </a:lnSpc>
              <a:defRPr/>
            </a:pPr>
            <a:r>
              <a:rPr lang="en-US" sz="1400" kern="0" dirty="0">
                <a:solidFill>
                  <a:schemeClr val="tx1">
                    <a:lumMod val="75000"/>
                    <a:lumOff val="25000"/>
                  </a:schemeClr>
                </a:solidFill>
                <a:ea typeface="Open Sans" panose="020B0606030504020204" pitchFamily="34" charset="0"/>
                <a:cs typeface="Open Sans" panose="020B0606030504020204" pitchFamily="34" charset="0"/>
              </a:rPr>
              <a:t>My company is moving data to cloud and asked me to explore data warehouse technologies in cloud</a:t>
            </a:r>
          </a:p>
        </p:txBody>
      </p:sp>
      <p:sp>
        <p:nvSpPr>
          <p:cNvPr id="26" name="TextBox 25">
            <a:extLst>
              <a:ext uri="{FF2B5EF4-FFF2-40B4-BE49-F238E27FC236}">
                <a16:creationId xmlns:a16="http://schemas.microsoft.com/office/drawing/2014/main" id="{EE6C8941-D252-4633-2D28-40E7F93DD616}"/>
              </a:ext>
            </a:extLst>
          </p:cNvPr>
          <p:cNvSpPr txBox="1"/>
          <p:nvPr/>
        </p:nvSpPr>
        <p:spPr>
          <a:xfrm>
            <a:off x="6462892" y="4525163"/>
            <a:ext cx="1921182" cy="430887"/>
          </a:xfrm>
          <a:prstGeom prst="rect">
            <a:avLst/>
          </a:prstGeom>
          <a:noFill/>
        </p:spPr>
        <p:txBody>
          <a:bodyPr wrap="square" lIns="0" tIns="0" rIns="0" bIns="0" rtlCol="0" anchor="b">
            <a:spAutoFit/>
          </a:bodyPr>
          <a:lstStyle/>
          <a:p>
            <a:pPr algn="ctr"/>
            <a:r>
              <a:rPr lang="en-US" sz="1400" b="1" dirty="0">
                <a:solidFill>
                  <a:schemeClr val="tx1">
                    <a:lumMod val="85000"/>
                    <a:lumOff val="15000"/>
                  </a:schemeClr>
                </a:solidFill>
                <a:cs typeface="Segoe UI Light" panose="020B0502040204020203" pitchFamily="34" charset="0"/>
              </a:rPr>
              <a:t>Solution Architect</a:t>
            </a:r>
          </a:p>
          <a:p>
            <a:pPr algn="ctr"/>
            <a:r>
              <a:rPr lang="en-US" sz="1400" dirty="0">
                <a:solidFill>
                  <a:schemeClr val="tx1">
                    <a:lumMod val="85000"/>
                    <a:lumOff val="15000"/>
                  </a:schemeClr>
                </a:solidFill>
                <a:cs typeface="Segoe UI Light" panose="020B0502040204020203" pitchFamily="34" charset="0"/>
              </a:rPr>
              <a:t>18 Years</a:t>
            </a:r>
            <a:endParaRPr lang="en-IN" sz="1400" dirty="0">
              <a:solidFill>
                <a:schemeClr val="tx1">
                  <a:lumMod val="85000"/>
                  <a:lumOff val="15000"/>
                </a:schemeClr>
              </a:solidFill>
              <a:cs typeface="Segoe UI Light" panose="020B0502040204020203" pitchFamily="34" charset="0"/>
            </a:endParaRPr>
          </a:p>
        </p:txBody>
      </p:sp>
      <p:sp>
        <p:nvSpPr>
          <p:cNvPr id="29" name="TextBox 28">
            <a:extLst>
              <a:ext uri="{FF2B5EF4-FFF2-40B4-BE49-F238E27FC236}">
                <a16:creationId xmlns:a16="http://schemas.microsoft.com/office/drawing/2014/main" id="{459606DB-F84A-CC12-78D6-54FB334F25EF}"/>
              </a:ext>
            </a:extLst>
          </p:cNvPr>
          <p:cNvSpPr txBox="1"/>
          <p:nvPr/>
        </p:nvSpPr>
        <p:spPr>
          <a:xfrm>
            <a:off x="6257062" y="4995298"/>
            <a:ext cx="2396248" cy="1021690"/>
          </a:xfrm>
          <a:prstGeom prst="rect">
            <a:avLst/>
          </a:prstGeom>
          <a:noFill/>
        </p:spPr>
        <p:txBody>
          <a:bodyPr wrap="square" lIns="0" rIns="0" rtlCol="0" anchor="t">
            <a:spAutoFit/>
          </a:bodyPr>
          <a:lstStyle/>
          <a:p>
            <a:pPr algn="ctr">
              <a:lnSpc>
                <a:spcPct val="110000"/>
              </a:lnSpc>
              <a:defRPr/>
            </a:pPr>
            <a:r>
              <a:rPr lang="en-US" sz="1400" kern="0" dirty="0">
                <a:solidFill>
                  <a:schemeClr val="tx1">
                    <a:lumMod val="75000"/>
                    <a:lumOff val="25000"/>
                  </a:schemeClr>
                </a:solidFill>
                <a:ea typeface="Open Sans" panose="020B0606030504020204" pitchFamily="34" charset="0"/>
                <a:cs typeface="Open Sans" panose="020B0606030504020204" pitchFamily="34" charset="0"/>
              </a:rPr>
              <a:t>Want to understand a holistic view of all SAP Cloud and On-premise technologies to plan Go to market</a:t>
            </a:r>
          </a:p>
        </p:txBody>
      </p:sp>
      <p:sp>
        <p:nvSpPr>
          <p:cNvPr id="31" name="TextBox 30">
            <a:extLst>
              <a:ext uri="{FF2B5EF4-FFF2-40B4-BE49-F238E27FC236}">
                <a16:creationId xmlns:a16="http://schemas.microsoft.com/office/drawing/2014/main" id="{4F18CA3F-3B33-9D3D-A292-F54BDC8985AD}"/>
              </a:ext>
            </a:extLst>
          </p:cNvPr>
          <p:cNvSpPr txBox="1"/>
          <p:nvPr/>
        </p:nvSpPr>
        <p:spPr>
          <a:xfrm>
            <a:off x="8918673" y="4525163"/>
            <a:ext cx="2504984" cy="430887"/>
          </a:xfrm>
          <a:prstGeom prst="rect">
            <a:avLst/>
          </a:prstGeom>
          <a:noFill/>
        </p:spPr>
        <p:txBody>
          <a:bodyPr wrap="square" lIns="0" tIns="0" rIns="0" bIns="0" rtlCol="0" anchor="b">
            <a:spAutoFit/>
          </a:bodyPr>
          <a:lstStyle/>
          <a:p>
            <a:pPr algn="ctr"/>
            <a:r>
              <a:rPr lang="en-US" sz="1400" b="1" dirty="0">
                <a:solidFill>
                  <a:schemeClr val="tx1">
                    <a:lumMod val="85000"/>
                    <a:lumOff val="15000"/>
                  </a:schemeClr>
                </a:solidFill>
                <a:cs typeface="Segoe UI Light" panose="020B0502040204020203" pitchFamily="34" charset="0"/>
              </a:rPr>
              <a:t>Any / SAC SAP Consultant</a:t>
            </a:r>
          </a:p>
          <a:p>
            <a:pPr algn="ctr"/>
            <a:r>
              <a:rPr lang="en-US" sz="1400" dirty="0">
                <a:solidFill>
                  <a:schemeClr val="tx1">
                    <a:lumMod val="85000"/>
                    <a:lumOff val="15000"/>
                  </a:schemeClr>
                </a:solidFill>
                <a:cs typeface="Segoe UI Light" panose="020B0502040204020203" pitchFamily="34" charset="0"/>
              </a:rPr>
              <a:t>2 Years</a:t>
            </a:r>
            <a:endParaRPr lang="en-IN" sz="1400" dirty="0">
              <a:solidFill>
                <a:schemeClr val="tx1">
                  <a:lumMod val="85000"/>
                  <a:lumOff val="15000"/>
                </a:schemeClr>
              </a:solidFill>
              <a:cs typeface="Segoe UI Light" panose="020B0502040204020203" pitchFamily="34" charset="0"/>
            </a:endParaRPr>
          </a:p>
        </p:txBody>
      </p:sp>
      <p:sp>
        <p:nvSpPr>
          <p:cNvPr id="35" name="TextBox 34">
            <a:extLst>
              <a:ext uri="{FF2B5EF4-FFF2-40B4-BE49-F238E27FC236}">
                <a16:creationId xmlns:a16="http://schemas.microsoft.com/office/drawing/2014/main" id="{61DFD803-547A-5691-6D3F-E7479BBD0C96}"/>
              </a:ext>
            </a:extLst>
          </p:cNvPr>
          <p:cNvSpPr txBox="1"/>
          <p:nvPr/>
        </p:nvSpPr>
        <p:spPr>
          <a:xfrm>
            <a:off x="9042503" y="4995298"/>
            <a:ext cx="2396248" cy="1021690"/>
          </a:xfrm>
          <a:prstGeom prst="rect">
            <a:avLst/>
          </a:prstGeom>
          <a:noFill/>
        </p:spPr>
        <p:txBody>
          <a:bodyPr wrap="square" lIns="0" rIns="0" rtlCol="0" anchor="t">
            <a:spAutoFit/>
          </a:bodyPr>
          <a:lstStyle/>
          <a:p>
            <a:pPr algn="ctr">
              <a:lnSpc>
                <a:spcPct val="110000"/>
              </a:lnSpc>
              <a:defRPr/>
            </a:pPr>
            <a:r>
              <a:rPr lang="en-US" sz="1400" kern="0" dirty="0">
                <a:solidFill>
                  <a:schemeClr val="tx1">
                    <a:lumMod val="75000"/>
                    <a:lumOff val="25000"/>
                  </a:schemeClr>
                </a:solidFill>
                <a:ea typeface="Open Sans" panose="020B0606030504020204" pitchFamily="34" charset="0"/>
                <a:cs typeface="Open Sans" panose="020B0606030504020204" pitchFamily="34" charset="0"/>
              </a:rPr>
              <a:t>Explore opportunities in new SAP Technical areas like SAP Analytics and Big Data technologies</a:t>
            </a:r>
          </a:p>
        </p:txBody>
      </p:sp>
    </p:spTree>
    <p:extLst>
      <p:ext uri="{BB962C8B-B14F-4D97-AF65-F5344CB8AC3E}">
        <p14:creationId xmlns:p14="http://schemas.microsoft.com/office/powerpoint/2010/main" val="2802642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1BF5B2-F297-CDB5-3EFB-A35AABE3094E}"/>
              </a:ext>
            </a:extLst>
          </p:cNvPr>
          <p:cNvSpPr>
            <a:spLocks noGrp="1"/>
          </p:cNvSpPr>
          <p:nvPr>
            <p:ph type="title"/>
          </p:nvPr>
        </p:nvSpPr>
        <p:spPr>
          <a:xfrm>
            <a:off x="287125" y="-9436"/>
            <a:ext cx="9733444" cy="711081"/>
          </a:xfrm>
          <a:prstGeom prst="rect">
            <a:avLst/>
          </a:prstGeom>
        </p:spPr>
        <p:txBody>
          <a:bodyPr vert="horz" lIns="0" tIns="60949" rIns="0" bIns="60949" rtlCol="0" anchor="ctr">
            <a:noAutofit/>
          </a:bodyPr>
          <a:lstStyle/>
          <a:p>
            <a:r>
              <a:rPr lang="en-US" dirty="0">
                <a:solidFill>
                  <a:schemeClr val="accent5"/>
                </a:solidFill>
              </a:rPr>
              <a:t>Introduction to Datasphere</a:t>
            </a:r>
            <a:endParaRPr lang="en-IN" dirty="0">
              <a:solidFill>
                <a:schemeClr val="accent5"/>
              </a:solidFill>
            </a:endParaRPr>
          </a:p>
        </p:txBody>
      </p:sp>
      <p:sp>
        <p:nvSpPr>
          <p:cNvPr id="3" name="Graphic 69">
            <a:extLst>
              <a:ext uri="{FF2B5EF4-FFF2-40B4-BE49-F238E27FC236}">
                <a16:creationId xmlns:a16="http://schemas.microsoft.com/office/drawing/2014/main" id="{FFE5FC83-59F4-F301-5DDB-0260249D8835}"/>
              </a:ext>
            </a:extLst>
          </p:cNvPr>
          <p:cNvSpPr/>
          <p:nvPr/>
        </p:nvSpPr>
        <p:spPr>
          <a:xfrm>
            <a:off x="2566020" y="4343779"/>
            <a:ext cx="2663517" cy="2352511"/>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bg1">
              <a:lumMod val="95000"/>
            </a:schemeClr>
          </a:solidFill>
          <a:ln w="9525" cap="flat">
            <a:noFill/>
            <a:prstDash val="solid"/>
            <a:miter/>
          </a:ln>
        </p:spPr>
        <p:txBody>
          <a:bodyPr rtlCol="0" anchor="ctr"/>
          <a:lstStyle/>
          <a:p>
            <a:endParaRPr lang="en-IN"/>
          </a:p>
        </p:txBody>
      </p:sp>
      <p:sp>
        <p:nvSpPr>
          <p:cNvPr id="4" name="Graphic 69">
            <a:extLst>
              <a:ext uri="{FF2B5EF4-FFF2-40B4-BE49-F238E27FC236}">
                <a16:creationId xmlns:a16="http://schemas.microsoft.com/office/drawing/2014/main" id="{E3121C9F-9793-8338-A52F-B448BDD4C8EB}"/>
              </a:ext>
            </a:extLst>
          </p:cNvPr>
          <p:cNvSpPr/>
          <p:nvPr/>
        </p:nvSpPr>
        <p:spPr>
          <a:xfrm>
            <a:off x="2566020" y="1700808"/>
            <a:ext cx="2663517" cy="2352511"/>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bg1">
              <a:lumMod val="95000"/>
            </a:schemeClr>
          </a:solidFill>
          <a:ln w="9525" cap="flat">
            <a:noFill/>
            <a:prstDash val="solid"/>
            <a:miter/>
          </a:ln>
        </p:spPr>
        <p:txBody>
          <a:bodyPr rtlCol="0" anchor="ctr"/>
          <a:lstStyle/>
          <a:p>
            <a:endParaRPr lang="en-IN"/>
          </a:p>
        </p:txBody>
      </p:sp>
      <p:sp>
        <p:nvSpPr>
          <p:cNvPr id="14" name="Graphic 69">
            <a:extLst>
              <a:ext uri="{FF2B5EF4-FFF2-40B4-BE49-F238E27FC236}">
                <a16:creationId xmlns:a16="http://schemas.microsoft.com/office/drawing/2014/main" id="{5EE8030C-1771-AACC-DCE5-3D6CF335F2FA}"/>
              </a:ext>
            </a:extLst>
          </p:cNvPr>
          <p:cNvSpPr/>
          <p:nvPr/>
        </p:nvSpPr>
        <p:spPr>
          <a:xfrm>
            <a:off x="2059373" y="5081198"/>
            <a:ext cx="993702" cy="877672"/>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16" name="Graphic 69">
            <a:extLst>
              <a:ext uri="{FF2B5EF4-FFF2-40B4-BE49-F238E27FC236}">
                <a16:creationId xmlns:a16="http://schemas.microsoft.com/office/drawing/2014/main" id="{BE2EEE53-E2C7-B46D-B7C1-895A69FCF1FE}"/>
              </a:ext>
            </a:extLst>
          </p:cNvPr>
          <p:cNvSpPr/>
          <p:nvPr/>
        </p:nvSpPr>
        <p:spPr>
          <a:xfrm>
            <a:off x="2059373" y="2438227"/>
            <a:ext cx="993702" cy="877672"/>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5" name="Graphic 69">
            <a:extLst>
              <a:ext uri="{FF2B5EF4-FFF2-40B4-BE49-F238E27FC236}">
                <a16:creationId xmlns:a16="http://schemas.microsoft.com/office/drawing/2014/main" id="{2B4767F2-8B3F-AA63-3B39-118F811E3615}"/>
              </a:ext>
            </a:extLst>
          </p:cNvPr>
          <p:cNvSpPr/>
          <p:nvPr/>
        </p:nvSpPr>
        <p:spPr>
          <a:xfrm>
            <a:off x="6732978" y="4343779"/>
            <a:ext cx="2663517" cy="2352511"/>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bg1">
              <a:lumMod val="95000"/>
            </a:schemeClr>
          </a:solidFill>
          <a:ln w="9525" cap="flat">
            <a:noFill/>
            <a:prstDash val="solid"/>
            <a:miter/>
          </a:ln>
        </p:spPr>
        <p:txBody>
          <a:bodyPr rtlCol="0" anchor="ctr"/>
          <a:lstStyle/>
          <a:p>
            <a:endParaRPr lang="en-IN"/>
          </a:p>
        </p:txBody>
      </p:sp>
      <p:sp>
        <p:nvSpPr>
          <p:cNvPr id="6" name="Graphic 69">
            <a:extLst>
              <a:ext uri="{FF2B5EF4-FFF2-40B4-BE49-F238E27FC236}">
                <a16:creationId xmlns:a16="http://schemas.microsoft.com/office/drawing/2014/main" id="{7BFE2AAD-B020-1285-42FD-ABBC4D08B232}"/>
              </a:ext>
            </a:extLst>
          </p:cNvPr>
          <p:cNvSpPr/>
          <p:nvPr/>
        </p:nvSpPr>
        <p:spPr>
          <a:xfrm>
            <a:off x="6732978" y="1700808"/>
            <a:ext cx="2663517" cy="2352511"/>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bg1">
              <a:lumMod val="95000"/>
            </a:schemeClr>
          </a:solidFill>
          <a:ln w="9525" cap="flat">
            <a:noFill/>
            <a:prstDash val="solid"/>
            <a:miter/>
          </a:ln>
        </p:spPr>
        <p:txBody>
          <a:bodyPr rtlCol="0" anchor="ctr"/>
          <a:lstStyle/>
          <a:p>
            <a:endParaRPr lang="en-IN"/>
          </a:p>
        </p:txBody>
      </p:sp>
      <p:sp>
        <p:nvSpPr>
          <p:cNvPr id="20" name="Graphic 69">
            <a:extLst>
              <a:ext uri="{FF2B5EF4-FFF2-40B4-BE49-F238E27FC236}">
                <a16:creationId xmlns:a16="http://schemas.microsoft.com/office/drawing/2014/main" id="{196BAE81-F8E1-CBB3-9ACD-6EE6C72E230F}"/>
              </a:ext>
            </a:extLst>
          </p:cNvPr>
          <p:cNvSpPr/>
          <p:nvPr/>
        </p:nvSpPr>
        <p:spPr>
          <a:xfrm>
            <a:off x="8917373" y="5081198"/>
            <a:ext cx="993702" cy="877672"/>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21" name="Graphic 69">
            <a:extLst>
              <a:ext uri="{FF2B5EF4-FFF2-40B4-BE49-F238E27FC236}">
                <a16:creationId xmlns:a16="http://schemas.microsoft.com/office/drawing/2014/main" id="{18783CA8-E5B3-D9E9-6832-44046F719E70}"/>
              </a:ext>
            </a:extLst>
          </p:cNvPr>
          <p:cNvSpPr/>
          <p:nvPr/>
        </p:nvSpPr>
        <p:spPr>
          <a:xfrm>
            <a:off x="8917373" y="2438227"/>
            <a:ext cx="993702" cy="877672"/>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grpSp>
        <p:nvGrpSpPr>
          <p:cNvPr id="30" name="Group 29">
            <a:extLst>
              <a:ext uri="{FF2B5EF4-FFF2-40B4-BE49-F238E27FC236}">
                <a16:creationId xmlns:a16="http://schemas.microsoft.com/office/drawing/2014/main" id="{5B4C8D6C-B6CC-A89C-1304-3EB4753007FD}"/>
              </a:ext>
            </a:extLst>
          </p:cNvPr>
          <p:cNvGrpSpPr/>
          <p:nvPr/>
        </p:nvGrpSpPr>
        <p:grpSpPr>
          <a:xfrm>
            <a:off x="5099973" y="3542994"/>
            <a:ext cx="1826628" cy="1624667"/>
            <a:chOff x="5835235" y="3284983"/>
            <a:chExt cx="1800612" cy="1624667"/>
          </a:xfrm>
        </p:grpSpPr>
        <p:sp>
          <p:nvSpPr>
            <p:cNvPr id="13" name="TextBox 12">
              <a:extLst>
                <a:ext uri="{FF2B5EF4-FFF2-40B4-BE49-F238E27FC236}">
                  <a16:creationId xmlns:a16="http://schemas.microsoft.com/office/drawing/2014/main" id="{014A628E-CD7A-7A2E-F365-29267AD56EE0}"/>
                </a:ext>
              </a:extLst>
            </p:cNvPr>
            <p:cNvSpPr txBox="1"/>
            <p:nvPr/>
          </p:nvSpPr>
          <p:spPr>
            <a:xfrm>
              <a:off x="5837698" y="3284983"/>
              <a:ext cx="1737976" cy="451603"/>
            </a:xfrm>
            <a:prstGeom prst="rect">
              <a:avLst/>
            </a:prstGeom>
            <a:noFill/>
          </p:spPr>
          <p:txBody>
            <a:bodyPr wrap="square" lIns="0" tIns="0" rIns="0" bIns="0" rtlCol="0" anchor="ctr">
              <a:noAutofit/>
            </a:bodyPr>
            <a:lstStyle/>
            <a:p>
              <a:pPr algn="ctr"/>
              <a:r>
                <a:rPr lang="en-US" sz="4000" dirty="0">
                  <a:solidFill>
                    <a:schemeClr val="tx1">
                      <a:lumMod val="65000"/>
                      <a:lumOff val="35000"/>
                    </a:schemeClr>
                  </a:solidFill>
                  <a:latin typeface="Segoe UI Black" panose="020B0A02040204020203" pitchFamily="34" charset="0"/>
                  <a:ea typeface="Segoe UI Black" panose="020B0A02040204020203" pitchFamily="34" charset="0"/>
                </a:rPr>
                <a:t>SAP DWC</a:t>
              </a:r>
              <a:endParaRPr lang="en-IN" sz="40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5" name="TextBox 24">
              <a:extLst>
                <a:ext uri="{FF2B5EF4-FFF2-40B4-BE49-F238E27FC236}">
                  <a16:creationId xmlns:a16="http://schemas.microsoft.com/office/drawing/2014/main" id="{9458F8C2-01CA-F438-D80C-7C2AAE744587}"/>
                </a:ext>
              </a:extLst>
            </p:cNvPr>
            <p:cNvSpPr txBox="1"/>
            <p:nvPr/>
          </p:nvSpPr>
          <p:spPr>
            <a:xfrm>
              <a:off x="5835235" y="4141374"/>
              <a:ext cx="1800612" cy="768276"/>
            </a:xfrm>
            <a:prstGeom prst="rect">
              <a:avLst/>
            </a:prstGeom>
            <a:noFill/>
          </p:spPr>
          <p:txBody>
            <a:bodyPr wrap="square" lIns="0" tIns="0" rIns="0" bIns="0" anchor="t">
              <a:noAutofit/>
            </a:bodyPr>
            <a:lstStyle/>
            <a:p>
              <a:pPr algn="ctr">
                <a:lnSpc>
                  <a:spcPct val="110000"/>
                </a:lnSpc>
              </a:pPr>
              <a:r>
                <a:rPr lang="en-IN" sz="1400" dirty="0">
                  <a:solidFill>
                    <a:schemeClr val="accent6">
                      <a:lumMod val="75000"/>
                    </a:schemeClr>
                  </a:solidFill>
                  <a:ea typeface="Open Sans" panose="020B0606030504020204" pitchFamily="34" charset="0"/>
                  <a:cs typeface="Open Sans" panose="020B0606030504020204" pitchFamily="34" charset="0"/>
                </a:rPr>
                <a:t>SAP’s Data warehouse cloud – All your data at one source in cloud</a:t>
              </a:r>
              <a:endParaRPr lang="en-IN" sz="1100" dirty="0">
                <a:solidFill>
                  <a:schemeClr val="accent6">
                    <a:lumMod val="75000"/>
                  </a:schemeClr>
                </a:solidFill>
                <a:ea typeface="Open Sans" panose="020B0606030504020204" pitchFamily="34" charset="0"/>
                <a:cs typeface="Open Sans" panose="020B0606030504020204" pitchFamily="34" charset="0"/>
              </a:endParaRPr>
            </a:p>
          </p:txBody>
        </p:sp>
      </p:grpSp>
      <p:sp>
        <p:nvSpPr>
          <p:cNvPr id="34" name="Rectangle 33">
            <a:extLst>
              <a:ext uri="{FF2B5EF4-FFF2-40B4-BE49-F238E27FC236}">
                <a16:creationId xmlns:a16="http://schemas.microsoft.com/office/drawing/2014/main" id="{CE5623A6-2018-18FB-9394-6816D151B983}"/>
              </a:ext>
            </a:extLst>
          </p:cNvPr>
          <p:cNvSpPr/>
          <p:nvPr/>
        </p:nvSpPr>
        <p:spPr>
          <a:xfrm>
            <a:off x="639400" y="3277833"/>
            <a:ext cx="2170865" cy="615553"/>
          </a:xfrm>
          <a:prstGeom prst="rect">
            <a:avLst/>
          </a:prstGeom>
        </p:spPr>
        <p:txBody>
          <a:bodyPr wrap="square" lIns="0" tIns="0" rIns="0" bIns="0" anchor="b">
            <a:spAutoFit/>
          </a:bodyPr>
          <a:lstStyle/>
          <a:p>
            <a:pPr algn="r"/>
            <a:r>
              <a:rPr lang="en-IN" sz="2000" b="1" dirty="0">
                <a:solidFill>
                  <a:schemeClr val="tx1">
                    <a:lumMod val="65000"/>
                    <a:lumOff val="35000"/>
                  </a:schemeClr>
                </a:solidFill>
                <a:ea typeface="Open Sans" panose="020B0606030504020204" pitchFamily="34" charset="0"/>
                <a:cs typeface="Segoe UI Light" panose="020B0502040204020203" pitchFamily="34" charset="0"/>
              </a:rPr>
              <a:t>DATA WAREHOUSE</a:t>
            </a:r>
          </a:p>
        </p:txBody>
      </p:sp>
      <p:grpSp>
        <p:nvGrpSpPr>
          <p:cNvPr id="47" name="Group 46">
            <a:extLst>
              <a:ext uri="{FF2B5EF4-FFF2-40B4-BE49-F238E27FC236}">
                <a16:creationId xmlns:a16="http://schemas.microsoft.com/office/drawing/2014/main" id="{2A964913-108D-5FC2-0A95-BC699A3355E9}"/>
              </a:ext>
            </a:extLst>
          </p:cNvPr>
          <p:cNvGrpSpPr/>
          <p:nvPr/>
        </p:nvGrpSpPr>
        <p:grpSpPr>
          <a:xfrm>
            <a:off x="2345098" y="2665263"/>
            <a:ext cx="422254" cy="423602"/>
            <a:chOff x="1585913" y="6542087"/>
            <a:chExt cx="1490662" cy="1495426"/>
          </a:xfrm>
          <a:solidFill>
            <a:schemeClr val="bg1"/>
          </a:solidFill>
        </p:grpSpPr>
        <p:sp>
          <p:nvSpPr>
            <p:cNvPr id="48" name="Freeform 54">
              <a:extLst>
                <a:ext uri="{FF2B5EF4-FFF2-40B4-BE49-F238E27FC236}">
                  <a16:creationId xmlns:a16="http://schemas.microsoft.com/office/drawing/2014/main" id="{7FC49153-4643-CFCA-7AE1-1C4D1E0A94EB}"/>
                </a:ext>
              </a:extLst>
            </p:cNvPr>
            <p:cNvSpPr>
              <a:spLocks noEditPoints="1"/>
            </p:cNvSpPr>
            <p:nvPr/>
          </p:nvSpPr>
          <p:spPr bwMode="auto">
            <a:xfrm>
              <a:off x="2714625" y="6884988"/>
              <a:ext cx="203200" cy="203200"/>
            </a:xfrm>
            <a:custGeom>
              <a:avLst/>
              <a:gdLst>
                <a:gd name="T0" fmla="*/ 203 w 325"/>
                <a:gd name="T1" fmla="*/ 0 h 324"/>
                <a:gd name="T2" fmla="*/ 122 w 325"/>
                <a:gd name="T3" fmla="*/ 0 h 324"/>
                <a:gd name="T4" fmla="*/ 0 w 325"/>
                <a:gd name="T5" fmla="*/ 121 h 324"/>
                <a:gd name="T6" fmla="*/ 0 w 325"/>
                <a:gd name="T7" fmla="*/ 202 h 324"/>
                <a:gd name="T8" fmla="*/ 122 w 325"/>
                <a:gd name="T9" fmla="*/ 324 h 324"/>
                <a:gd name="T10" fmla="*/ 203 w 325"/>
                <a:gd name="T11" fmla="*/ 324 h 324"/>
                <a:gd name="T12" fmla="*/ 325 w 325"/>
                <a:gd name="T13" fmla="*/ 202 h 324"/>
                <a:gd name="T14" fmla="*/ 325 w 325"/>
                <a:gd name="T15" fmla="*/ 121 h 324"/>
                <a:gd name="T16" fmla="*/ 203 w 325"/>
                <a:gd name="T17" fmla="*/ 0 h 324"/>
                <a:gd name="T18" fmla="*/ 163 w 325"/>
                <a:gd name="T19" fmla="*/ 204 h 324"/>
                <a:gd name="T20" fmla="*/ 121 w 325"/>
                <a:gd name="T21" fmla="*/ 162 h 324"/>
                <a:gd name="T22" fmla="*/ 163 w 325"/>
                <a:gd name="T23" fmla="*/ 120 h 324"/>
                <a:gd name="T24" fmla="*/ 204 w 325"/>
                <a:gd name="T25" fmla="*/ 162 h 324"/>
                <a:gd name="T26" fmla="*/ 163 w 325"/>
                <a:gd name="T27" fmla="*/ 20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24">
                  <a:moveTo>
                    <a:pt x="203" y="0"/>
                  </a:moveTo>
                  <a:cubicBezTo>
                    <a:pt x="122" y="0"/>
                    <a:pt x="122" y="0"/>
                    <a:pt x="122" y="0"/>
                  </a:cubicBezTo>
                  <a:cubicBezTo>
                    <a:pt x="122" y="67"/>
                    <a:pt x="67" y="121"/>
                    <a:pt x="0" y="121"/>
                  </a:cubicBezTo>
                  <a:cubicBezTo>
                    <a:pt x="0" y="202"/>
                    <a:pt x="0" y="202"/>
                    <a:pt x="0" y="202"/>
                  </a:cubicBezTo>
                  <a:cubicBezTo>
                    <a:pt x="67" y="202"/>
                    <a:pt x="122" y="257"/>
                    <a:pt x="122" y="324"/>
                  </a:cubicBezTo>
                  <a:cubicBezTo>
                    <a:pt x="203" y="324"/>
                    <a:pt x="203" y="324"/>
                    <a:pt x="203" y="324"/>
                  </a:cubicBezTo>
                  <a:cubicBezTo>
                    <a:pt x="203" y="257"/>
                    <a:pt x="258" y="202"/>
                    <a:pt x="325" y="202"/>
                  </a:cubicBezTo>
                  <a:cubicBezTo>
                    <a:pt x="325" y="121"/>
                    <a:pt x="325" y="121"/>
                    <a:pt x="325" y="121"/>
                  </a:cubicBezTo>
                  <a:cubicBezTo>
                    <a:pt x="258" y="121"/>
                    <a:pt x="203" y="67"/>
                    <a:pt x="203" y="0"/>
                  </a:cubicBezTo>
                  <a:close/>
                  <a:moveTo>
                    <a:pt x="163" y="204"/>
                  </a:moveTo>
                  <a:cubicBezTo>
                    <a:pt x="151" y="188"/>
                    <a:pt x="137" y="174"/>
                    <a:pt x="121" y="162"/>
                  </a:cubicBezTo>
                  <a:cubicBezTo>
                    <a:pt x="137" y="150"/>
                    <a:pt x="151" y="136"/>
                    <a:pt x="163" y="120"/>
                  </a:cubicBezTo>
                  <a:cubicBezTo>
                    <a:pt x="174" y="136"/>
                    <a:pt x="188" y="150"/>
                    <a:pt x="204" y="162"/>
                  </a:cubicBezTo>
                  <a:cubicBezTo>
                    <a:pt x="188" y="174"/>
                    <a:pt x="174" y="188"/>
                    <a:pt x="163"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49" name="Freeform 55">
              <a:extLst>
                <a:ext uri="{FF2B5EF4-FFF2-40B4-BE49-F238E27FC236}">
                  <a16:creationId xmlns:a16="http://schemas.microsoft.com/office/drawing/2014/main" id="{6E79CB72-2D5F-C5C7-19F2-BE01B92BA6FF}"/>
                </a:ext>
              </a:extLst>
            </p:cNvPr>
            <p:cNvSpPr>
              <a:spLocks noEditPoints="1"/>
            </p:cNvSpPr>
            <p:nvPr/>
          </p:nvSpPr>
          <p:spPr bwMode="auto">
            <a:xfrm>
              <a:off x="2867025" y="6605588"/>
              <a:ext cx="203200" cy="203200"/>
            </a:xfrm>
            <a:custGeom>
              <a:avLst/>
              <a:gdLst>
                <a:gd name="T0" fmla="*/ 203 w 324"/>
                <a:gd name="T1" fmla="*/ 0 h 325"/>
                <a:gd name="T2" fmla="*/ 121 w 324"/>
                <a:gd name="T3" fmla="*/ 0 h 325"/>
                <a:gd name="T4" fmla="*/ 0 w 324"/>
                <a:gd name="T5" fmla="*/ 122 h 325"/>
                <a:gd name="T6" fmla="*/ 0 w 324"/>
                <a:gd name="T7" fmla="*/ 203 h 325"/>
                <a:gd name="T8" fmla="*/ 121 w 324"/>
                <a:gd name="T9" fmla="*/ 325 h 325"/>
                <a:gd name="T10" fmla="*/ 203 w 324"/>
                <a:gd name="T11" fmla="*/ 325 h 325"/>
                <a:gd name="T12" fmla="*/ 324 w 324"/>
                <a:gd name="T13" fmla="*/ 203 h 325"/>
                <a:gd name="T14" fmla="*/ 324 w 324"/>
                <a:gd name="T15" fmla="*/ 122 h 325"/>
                <a:gd name="T16" fmla="*/ 203 w 324"/>
                <a:gd name="T17" fmla="*/ 0 h 325"/>
                <a:gd name="T18" fmla="*/ 162 w 324"/>
                <a:gd name="T19" fmla="*/ 204 h 325"/>
                <a:gd name="T20" fmla="*/ 120 w 324"/>
                <a:gd name="T21" fmla="*/ 163 h 325"/>
                <a:gd name="T22" fmla="*/ 162 w 324"/>
                <a:gd name="T23" fmla="*/ 121 h 325"/>
                <a:gd name="T24" fmla="*/ 204 w 324"/>
                <a:gd name="T25" fmla="*/ 163 h 325"/>
                <a:gd name="T26" fmla="*/ 162 w 324"/>
                <a:gd name="T27" fmla="*/ 20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325">
                  <a:moveTo>
                    <a:pt x="203" y="0"/>
                  </a:moveTo>
                  <a:cubicBezTo>
                    <a:pt x="121" y="0"/>
                    <a:pt x="121" y="0"/>
                    <a:pt x="121" y="0"/>
                  </a:cubicBezTo>
                  <a:cubicBezTo>
                    <a:pt x="121" y="67"/>
                    <a:pt x="67" y="122"/>
                    <a:pt x="0" y="122"/>
                  </a:cubicBezTo>
                  <a:cubicBezTo>
                    <a:pt x="0" y="203"/>
                    <a:pt x="0" y="203"/>
                    <a:pt x="0" y="203"/>
                  </a:cubicBezTo>
                  <a:cubicBezTo>
                    <a:pt x="67" y="203"/>
                    <a:pt x="121" y="258"/>
                    <a:pt x="121" y="325"/>
                  </a:cubicBezTo>
                  <a:cubicBezTo>
                    <a:pt x="203" y="325"/>
                    <a:pt x="203" y="325"/>
                    <a:pt x="203" y="325"/>
                  </a:cubicBezTo>
                  <a:cubicBezTo>
                    <a:pt x="203" y="258"/>
                    <a:pt x="257" y="203"/>
                    <a:pt x="324" y="203"/>
                  </a:cubicBezTo>
                  <a:cubicBezTo>
                    <a:pt x="324" y="122"/>
                    <a:pt x="324" y="122"/>
                    <a:pt x="324" y="122"/>
                  </a:cubicBezTo>
                  <a:cubicBezTo>
                    <a:pt x="257" y="122"/>
                    <a:pt x="203" y="67"/>
                    <a:pt x="203" y="0"/>
                  </a:cubicBezTo>
                  <a:close/>
                  <a:moveTo>
                    <a:pt x="162" y="204"/>
                  </a:moveTo>
                  <a:cubicBezTo>
                    <a:pt x="150" y="189"/>
                    <a:pt x="136" y="174"/>
                    <a:pt x="120" y="163"/>
                  </a:cubicBezTo>
                  <a:cubicBezTo>
                    <a:pt x="136" y="151"/>
                    <a:pt x="150" y="137"/>
                    <a:pt x="162" y="121"/>
                  </a:cubicBezTo>
                  <a:cubicBezTo>
                    <a:pt x="174" y="137"/>
                    <a:pt x="188" y="151"/>
                    <a:pt x="204" y="163"/>
                  </a:cubicBezTo>
                  <a:cubicBezTo>
                    <a:pt x="188" y="174"/>
                    <a:pt x="174" y="189"/>
                    <a:pt x="162"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50" name="Freeform 56">
              <a:extLst>
                <a:ext uri="{FF2B5EF4-FFF2-40B4-BE49-F238E27FC236}">
                  <a16:creationId xmlns:a16="http://schemas.microsoft.com/office/drawing/2014/main" id="{662196C6-34C5-4F2B-1590-4D4BC5A0C79F}"/>
                </a:ext>
              </a:extLst>
            </p:cNvPr>
            <p:cNvSpPr>
              <a:spLocks/>
            </p:cNvSpPr>
            <p:nvPr/>
          </p:nvSpPr>
          <p:spPr bwMode="auto">
            <a:xfrm>
              <a:off x="1585913" y="6542087"/>
              <a:ext cx="1490662" cy="1495426"/>
            </a:xfrm>
            <a:custGeom>
              <a:avLst/>
              <a:gdLst>
                <a:gd name="T0" fmla="*/ 210 w 2381"/>
                <a:gd name="T1" fmla="*/ 1897 h 2392"/>
                <a:gd name="T2" fmla="*/ 134 w 2381"/>
                <a:gd name="T3" fmla="*/ 1714 h 2392"/>
                <a:gd name="T4" fmla="*/ 172 w 2381"/>
                <a:gd name="T5" fmla="*/ 1527 h 2392"/>
                <a:gd name="T6" fmla="*/ 468 w 2381"/>
                <a:gd name="T7" fmla="*/ 654 h 2392"/>
                <a:gd name="T8" fmla="*/ 535 w 2381"/>
                <a:gd name="T9" fmla="*/ 507 h 2392"/>
                <a:gd name="T10" fmla="*/ 592 w 2381"/>
                <a:gd name="T11" fmla="*/ 474 h 2392"/>
                <a:gd name="T12" fmla="*/ 1155 w 2381"/>
                <a:gd name="T13" fmla="*/ 106 h 2392"/>
                <a:gd name="T14" fmla="*/ 1420 w 2381"/>
                <a:gd name="T15" fmla="*/ 349 h 2392"/>
                <a:gd name="T16" fmla="*/ 1244 w 2381"/>
                <a:gd name="T17" fmla="*/ 535 h 2392"/>
                <a:gd name="T18" fmla="*/ 1135 w 2381"/>
                <a:gd name="T19" fmla="*/ 479 h 2392"/>
                <a:gd name="T20" fmla="*/ 1178 w 2381"/>
                <a:gd name="T21" fmla="*/ 421 h 2392"/>
                <a:gd name="T22" fmla="*/ 1119 w 2381"/>
                <a:gd name="T23" fmla="*/ 363 h 2392"/>
                <a:gd name="T24" fmla="*/ 1097 w 2381"/>
                <a:gd name="T25" fmla="*/ 589 h 2392"/>
                <a:gd name="T26" fmla="*/ 1427 w 2381"/>
                <a:gd name="T27" fmla="*/ 483 h 2392"/>
                <a:gd name="T28" fmla="*/ 1224 w 2381"/>
                <a:gd name="T29" fmla="*/ 751 h 2392"/>
                <a:gd name="T30" fmla="*/ 949 w 2381"/>
                <a:gd name="T31" fmla="*/ 652 h 2392"/>
                <a:gd name="T32" fmla="*/ 833 w 2381"/>
                <a:gd name="T33" fmla="*/ 918 h 2392"/>
                <a:gd name="T34" fmla="*/ 857 w 2381"/>
                <a:gd name="T35" fmla="*/ 1245 h 2392"/>
                <a:gd name="T36" fmla="*/ 735 w 2381"/>
                <a:gd name="T37" fmla="*/ 1730 h 2392"/>
                <a:gd name="T38" fmla="*/ 946 w 2381"/>
                <a:gd name="T39" fmla="*/ 1464 h 2392"/>
                <a:gd name="T40" fmla="*/ 1052 w 2381"/>
                <a:gd name="T41" fmla="*/ 1607 h 2392"/>
                <a:gd name="T42" fmla="*/ 1171 w 2381"/>
                <a:gd name="T43" fmla="*/ 1544 h 2392"/>
                <a:gd name="T44" fmla="*/ 1213 w 2381"/>
                <a:gd name="T45" fmla="*/ 1489 h 2392"/>
                <a:gd name="T46" fmla="*/ 2010 w 2381"/>
                <a:gd name="T47" fmla="*/ 1500 h 2392"/>
                <a:gd name="T48" fmla="*/ 1921 w 2381"/>
                <a:gd name="T49" fmla="*/ 1314 h 2392"/>
                <a:gd name="T50" fmla="*/ 2381 w 2381"/>
                <a:gd name="T51" fmla="*/ 1155 h 2392"/>
                <a:gd name="T52" fmla="*/ 1521 w 2381"/>
                <a:gd name="T53" fmla="*/ 1244 h 2392"/>
                <a:gd name="T54" fmla="*/ 953 w 2381"/>
                <a:gd name="T55" fmla="*/ 1383 h 2392"/>
                <a:gd name="T56" fmla="*/ 938 w 2381"/>
                <a:gd name="T57" fmla="*/ 1246 h 2392"/>
                <a:gd name="T58" fmla="*/ 914 w 2381"/>
                <a:gd name="T59" fmla="*/ 916 h 2392"/>
                <a:gd name="T60" fmla="*/ 1231 w 2381"/>
                <a:gd name="T61" fmla="*/ 833 h 2392"/>
                <a:gd name="T62" fmla="*/ 1263 w 2381"/>
                <a:gd name="T63" fmla="*/ 824 h 2392"/>
                <a:gd name="T64" fmla="*/ 1554 w 2381"/>
                <a:gd name="T65" fmla="*/ 527 h 2392"/>
                <a:gd name="T66" fmla="*/ 1502 w 2381"/>
                <a:gd name="T67" fmla="*/ 347 h 2392"/>
                <a:gd name="T68" fmla="*/ 1205 w 2381"/>
                <a:gd name="T69" fmla="*/ 43 h 2392"/>
                <a:gd name="T70" fmla="*/ 564 w 2381"/>
                <a:gd name="T71" fmla="*/ 394 h 2392"/>
                <a:gd name="T72" fmla="*/ 482 w 2381"/>
                <a:gd name="T73" fmla="*/ 446 h 2392"/>
                <a:gd name="T74" fmla="*/ 392 w 2381"/>
                <a:gd name="T75" fmla="*/ 625 h 2392"/>
                <a:gd name="T76" fmla="*/ 92 w 2381"/>
                <a:gd name="T77" fmla="*/ 1513 h 2392"/>
                <a:gd name="T78" fmla="*/ 55 w 2381"/>
                <a:gd name="T79" fmla="*/ 1695 h 2392"/>
                <a:gd name="T80" fmla="*/ 25 w 2381"/>
                <a:gd name="T81" fmla="*/ 1882 h 2392"/>
                <a:gd name="T82" fmla="*/ 1449 w 2381"/>
                <a:gd name="T83" fmla="*/ 2387 h 2392"/>
                <a:gd name="T84" fmla="*/ 2357 w 2381"/>
                <a:gd name="T85" fmla="*/ 2204 h 2392"/>
                <a:gd name="T86" fmla="*/ 1456 w 2381"/>
                <a:gd name="T87" fmla="*/ 2306 h 2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1" h="2392">
                  <a:moveTo>
                    <a:pt x="1456" y="2306"/>
                  </a:moveTo>
                  <a:cubicBezTo>
                    <a:pt x="1049" y="2272"/>
                    <a:pt x="583" y="2119"/>
                    <a:pt x="210" y="1897"/>
                  </a:cubicBezTo>
                  <a:cubicBezTo>
                    <a:pt x="99" y="1832"/>
                    <a:pt x="99" y="1832"/>
                    <a:pt x="99" y="1832"/>
                  </a:cubicBezTo>
                  <a:cubicBezTo>
                    <a:pt x="115" y="1793"/>
                    <a:pt x="125" y="1753"/>
                    <a:pt x="134" y="1714"/>
                  </a:cubicBezTo>
                  <a:cubicBezTo>
                    <a:pt x="137" y="1702"/>
                    <a:pt x="140" y="1690"/>
                    <a:pt x="143" y="1679"/>
                  </a:cubicBezTo>
                  <a:cubicBezTo>
                    <a:pt x="151" y="1645"/>
                    <a:pt x="161" y="1590"/>
                    <a:pt x="172" y="1527"/>
                  </a:cubicBezTo>
                  <a:cubicBezTo>
                    <a:pt x="188" y="1436"/>
                    <a:pt x="207" y="1323"/>
                    <a:pt x="225" y="1277"/>
                  </a:cubicBezTo>
                  <a:cubicBezTo>
                    <a:pt x="468" y="654"/>
                    <a:pt x="468" y="654"/>
                    <a:pt x="468" y="654"/>
                  </a:cubicBezTo>
                  <a:cubicBezTo>
                    <a:pt x="473" y="641"/>
                    <a:pt x="478" y="626"/>
                    <a:pt x="483" y="611"/>
                  </a:cubicBezTo>
                  <a:cubicBezTo>
                    <a:pt x="496" y="571"/>
                    <a:pt x="510" y="530"/>
                    <a:pt x="535" y="507"/>
                  </a:cubicBezTo>
                  <a:cubicBezTo>
                    <a:pt x="550" y="495"/>
                    <a:pt x="568" y="485"/>
                    <a:pt x="586" y="477"/>
                  </a:cubicBezTo>
                  <a:cubicBezTo>
                    <a:pt x="589" y="476"/>
                    <a:pt x="591" y="475"/>
                    <a:pt x="592" y="474"/>
                  </a:cubicBezTo>
                  <a:cubicBezTo>
                    <a:pt x="1073" y="105"/>
                    <a:pt x="1073" y="105"/>
                    <a:pt x="1073" y="105"/>
                  </a:cubicBezTo>
                  <a:cubicBezTo>
                    <a:pt x="1097" y="87"/>
                    <a:pt x="1131" y="87"/>
                    <a:pt x="1155" y="106"/>
                  </a:cubicBezTo>
                  <a:cubicBezTo>
                    <a:pt x="1396" y="299"/>
                    <a:pt x="1396" y="299"/>
                    <a:pt x="1396" y="299"/>
                  </a:cubicBezTo>
                  <a:cubicBezTo>
                    <a:pt x="1411" y="311"/>
                    <a:pt x="1420" y="329"/>
                    <a:pt x="1420" y="349"/>
                  </a:cubicBezTo>
                  <a:cubicBezTo>
                    <a:pt x="1421" y="369"/>
                    <a:pt x="1413" y="387"/>
                    <a:pt x="1398" y="400"/>
                  </a:cubicBezTo>
                  <a:cubicBezTo>
                    <a:pt x="1244" y="535"/>
                    <a:pt x="1244" y="535"/>
                    <a:pt x="1244" y="535"/>
                  </a:cubicBezTo>
                  <a:cubicBezTo>
                    <a:pt x="1218" y="557"/>
                    <a:pt x="1178" y="556"/>
                    <a:pt x="1154" y="532"/>
                  </a:cubicBezTo>
                  <a:cubicBezTo>
                    <a:pt x="1140" y="518"/>
                    <a:pt x="1133" y="498"/>
                    <a:pt x="1135" y="479"/>
                  </a:cubicBezTo>
                  <a:cubicBezTo>
                    <a:pt x="1137" y="459"/>
                    <a:pt x="1148" y="441"/>
                    <a:pt x="1164" y="430"/>
                  </a:cubicBezTo>
                  <a:cubicBezTo>
                    <a:pt x="1178" y="421"/>
                    <a:pt x="1178" y="421"/>
                    <a:pt x="1178" y="421"/>
                  </a:cubicBezTo>
                  <a:cubicBezTo>
                    <a:pt x="1133" y="354"/>
                    <a:pt x="1133" y="354"/>
                    <a:pt x="1133" y="354"/>
                  </a:cubicBezTo>
                  <a:cubicBezTo>
                    <a:pt x="1119" y="363"/>
                    <a:pt x="1119" y="363"/>
                    <a:pt x="1119" y="363"/>
                  </a:cubicBezTo>
                  <a:cubicBezTo>
                    <a:pt x="1082" y="387"/>
                    <a:pt x="1059" y="427"/>
                    <a:pt x="1054" y="471"/>
                  </a:cubicBezTo>
                  <a:cubicBezTo>
                    <a:pt x="1050" y="515"/>
                    <a:pt x="1065" y="558"/>
                    <a:pt x="1097" y="589"/>
                  </a:cubicBezTo>
                  <a:cubicBezTo>
                    <a:pt x="1151" y="644"/>
                    <a:pt x="1239" y="647"/>
                    <a:pt x="1297" y="596"/>
                  </a:cubicBezTo>
                  <a:cubicBezTo>
                    <a:pt x="1427" y="483"/>
                    <a:pt x="1427" y="483"/>
                    <a:pt x="1427" y="483"/>
                  </a:cubicBezTo>
                  <a:cubicBezTo>
                    <a:pt x="1467" y="542"/>
                    <a:pt x="1467" y="542"/>
                    <a:pt x="1467" y="542"/>
                  </a:cubicBezTo>
                  <a:cubicBezTo>
                    <a:pt x="1224" y="751"/>
                    <a:pt x="1224" y="751"/>
                    <a:pt x="1224" y="751"/>
                  </a:cubicBezTo>
                  <a:cubicBezTo>
                    <a:pt x="933" y="714"/>
                    <a:pt x="933" y="714"/>
                    <a:pt x="933" y="714"/>
                  </a:cubicBezTo>
                  <a:cubicBezTo>
                    <a:pt x="938" y="694"/>
                    <a:pt x="943" y="673"/>
                    <a:pt x="949" y="652"/>
                  </a:cubicBezTo>
                  <a:cubicBezTo>
                    <a:pt x="871" y="630"/>
                    <a:pt x="871" y="630"/>
                    <a:pt x="871" y="630"/>
                  </a:cubicBezTo>
                  <a:cubicBezTo>
                    <a:pt x="844" y="724"/>
                    <a:pt x="831" y="820"/>
                    <a:pt x="833" y="918"/>
                  </a:cubicBezTo>
                  <a:cubicBezTo>
                    <a:pt x="834" y="970"/>
                    <a:pt x="840" y="1023"/>
                    <a:pt x="845" y="1073"/>
                  </a:cubicBezTo>
                  <a:cubicBezTo>
                    <a:pt x="852" y="1132"/>
                    <a:pt x="858" y="1188"/>
                    <a:pt x="857" y="1245"/>
                  </a:cubicBezTo>
                  <a:cubicBezTo>
                    <a:pt x="856" y="1415"/>
                    <a:pt x="790" y="1574"/>
                    <a:pt x="681" y="1669"/>
                  </a:cubicBezTo>
                  <a:cubicBezTo>
                    <a:pt x="735" y="1730"/>
                    <a:pt x="735" y="1730"/>
                    <a:pt x="735" y="1730"/>
                  </a:cubicBezTo>
                  <a:cubicBezTo>
                    <a:pt x="812" y="1663"/>
                    <a:pt x="869" y="1571"/>
                    <a:pt x="903" y="1467"/>
                  </a:cubicBezTo>
                  <a:cubicBezTo>
                    <a:pt x="915" y="1463"/>
                    <a:pt x="931" y="1463"/>
                    <a:pt x="946" y="1464"/>
                  </a:cubicBezTo>
                  <a:cubicBezTo>
                    <a:pt x="1000" y="1469"/>
                    <a:pt x="1051" y="1484"/>
                    <a:pt x="1100" y="1505"/>
                  </a:cubicBezTo>
                  <a:cubicBezTo>
                    <a:pt x="1080" y="1537"/>
                    <a:pt x="1064" y="1571"/>
                    <a:pt x="1052" y="1607"/>
                  </a:cubicBezTo>
                  <a:cubicBezTo>
                    <a:pt x="1129" y="1633"/>
                    <a:pt x="1129" y="1633"/>
                    <a:pt x="1129" y="1633"/>
                  </a:cubicBezTo>
                  <a:cubicBezTo>
                    <a:pt x="1139" y="1602"/>
                    <a:pt x="1154" y="1572"/>
                    <a:pt x="1171" y="1544"/>
                  </a:cubicBezTo>
                  <a:cubicBezTo>
                    <a:pt x="1172" y="1545"/>
                    <a:pt x="1173" y="1546"/>
                    <a:pt x="1174" y="1546"/>
                  </a:cubicBezTo>
                  <a:cubicBezTo>
                    <a:pt x="1213" y="1489"/>
                    <a:pt x="1213" y="1489"/>
                    <a:pt x="1213" y="1489"/>
                  </a:cubicBezTo>
                  <a:cubicBezTo>
                    <a:pt x="1290" y="1404"/>
                    <a:pt x="1402" y="1344"/>
                    <a:pt x="1533" y="1325"/>
                  </a:cubicBezTo>
                  <a:cubicBezTo>
                    <a:pt x="1729" y="1295"/>
                    <a:pt x="1912" y="1362"/>
                    <a:pt x="2010" y="1500"/>
                  </a:cubicBezTo>
                  <a:cubicBezTo>
                    <a:pt x="2076" y="1453"/>
                    <a:pt x="2076" y="1453"/>
                    <a:pt x="2076" y="1453"/>
                  </a:cubicBezTo>
                  <a:cubicBezTo>
                    <a:pt x="2035" y="1396"/>
                    <a:pt x="1982" y="1349"/>
                    <a:pt x="1921" y="1314"/>
                  </a:cubicBezTo>
                  <a:cubicBezTo>
                    <a:pt x="2039" y="1216"/>
                    <a:pt x="2209" y="1181"/>
                    <a:pt x="2354" y="1231"/>
                  </a:cubicBezTo>
                  <a:cubicBezTo>
                    <a:pt x="2381" y="1155"/>
                    <a:pt x="2381" y="1155"/>
                    <a:pt x="2381" y="1155"/>
                  </a:cubicBezTo>
                  <a:cubicBezTo>
                    <a:pt x="2198" y="1091"/>
                    <a:pt x="1981" y="1142"/>
                    <a:pt x="1842" y="1276"/>
                  </a:cubicBezTo>
                  <a:cubicBezTo>
                    <a:pt x="1746" y="1239"/>
                    <a:pt x="1635" y="1227"/>
                    <a:pt x="1521" y="1244"/>
                  </a:cubicBezTo>
                  <a:cubicBezTo>
                    <a:pt x="1370" y="1267"/>
                    <a:pt x="1239" y="1337"/>
                    <a:pt x="1150" y="1439"/>
                  </a:cubicBezTo>
                  <a:cubicBezTo>
                    <a:pt x="1088" y="1408"/>
                    <a:pt x="1022" y="1390"/>
                    <a:pt x="953" y="1383"/>
                  </a:cubicBezTo>
                  <a:cubicBezTo>
                    <a:pt x="944" y="1383"/>
                    <a:pt x="935" y="1382"/>
                    <a:pt x="925" y="1382"/>
                  </a:cubicBezTo>
                  <a:cubicBezTo>
                    <a:pt x="933" y="1338"/>
                    <a:pt x="938" y="1293"/>
                    <a:pt x="938" y="1246"/>
                  </a:cubicBezTo>
                  <a:cubicBezTo>
                    <a:pt x="939" y="1184"/>
                    <a:pt x="932" y="1123"/>
                    <a:pt x="926" y="1064"/>
                  </a:cubicBezTo>
                  <a:cubicBezTo>
                    <a:pt x="921" y="1016"/>
                    <a:pt x="915" y="965"/>
                    <a:pt x="914" y="916"/>
                  </a:cubicBezTo>
                  <a:cubicBezTo>
                    <a:pt x="913" y="875"/>
                    <a:pt x="916" y="835"/>
                    <a:pt x="920" y="794"/>
                  </a:cubicBezTo>
                  <a:cubicBezTo>
                    <a:pt x="1231" y="833"/>
                    <a:pt x="1231" y="833"/>
                    <a:pt x="1231" y="833"/>
                  </a:cubicBezTo>
                  <a:cubicBezTo>
                    <a:pt x="1233" y="833"/>
                    <a:pt x="1235" y="834"/>
                    <a:pt x="1236" y="834"/>
                  </a:cubicBezTo>
                  <a:cubicBezTo>
                    <a:pt x="1246" y="834"/>
                    <a:pt x="1255" y="830"/>
                    <a:pt x="1263" y="824"/>
                  </a:cubicBezTo>
                  <a:cubicBezTo>
                    <a:pt x="1547" y="580"/>
                    <a:pt x="1547" y="580"/>
                    <a:pt x="1547" y="580"/>
                  </a:cubicBezTo>
                  <a:cubicBezTo>
                    <a:pt x="1562" y="567"/>
                    <a:pt x="1565" y="544"/>
                    <a:pt x="1554" y="527"/>
                  </a:cubicBezTo>
                  <a:cubicBezTo>
                    <a:pt x="1483" y="420"/>
                    <a:pt x="1483" y="420"/>
                    <a:pt x="1483" y="420"/>
                  </a:cubicBezTo>
                  <a:cubicBezTo>
                    <a:pt x="1495" y="398"/>
                    <a:pt x="1502" y="373"/>
                    <a:pt x="1502" y="347"/>
                  </a:cubicBezTo>
                  <a:cubicBezTo>
                    <a:pt x="1501" y="304"/>
                    <a:pt x="1480" y="263"/>
                    <a:pt x="1446" y="236"/>
                  </a:cubicBezTo>
                  <a:cubicBezTo>
                    <a:pt x="1205" y="43"/>
                    <a:pt x="1205" y="43"/>
                    <a:pt x="1205" y="43"/>
                  </a:cubicBezTo>
                  <a:cubicBezTo>
                    <a:pt x="1152" y="0"/>
                    <a:pt x="1078" y="0"/>
                    <a:pt x="1024" y="41"/>
                  </a:cubicBezTo>
                  <a:cubicBezTo>
                    <a:pt x="564" y="394"/>
                    <a:pt x="564" y="394"/>
                    <a:pt x="564" y="394"/>
                  </a:cubicBezTo>
                  <a:cubicBezTo>
                    <a:pt x="549" y="405"/>
                    <a:pt x="549" y="405"/>
                    <a:pt x="549" y="405"/>
                  </a:cubicBezTo>
                  <a:cubicBezTo>
                    <a:pt x="528" y="415"/>
                    <a:pt x="503" y="428"/>
                    <a:pt x="482" y="446"/>
                  </a:cubicBezTo>
                  <a:cubicBezTo>
                    <a:pt x="440" y="483"/>
                    <a:pt x="422" y="538"/>
                    <a:pt x="406" y="586"/>
                  </a:cubicBezTo>
                  <a:cubicBezTo>
                    <a:pt x="402" y="599"/>
                    <a:pt x="397" y="613"/>
                    <a:pt x="392" y="625"/>
                  </a:cubicBezTo>
                  <a:cubicBezTo>
                    <a:pt x="149" y="1248"/>
                    <a:pt x="149" y="1248"/>
                    <a:pt x="149" y="1248"/>
                  </a:cubicBezTo>
                  <a:cubicBezTo>
                    <a:pt x="129" y="1301"/>
                    <a:pt x="110" y="1409"/>
                    <a:pt x="92" y="1513"/>
                  </a:cubicBezTo>
                  <a:cubicBezTo>
                    <a:pt x="82" y="1572"/>
                    <a:pt x="72" y="1628"/>
                    <a:pt x="64" y="1659"/>
                  </a:cubicBezTo>
                  <a:cubicBezTo>
                    <a:pt x="61" y="1671"/>
                    <a:pt x="58" y="1683"/>
                    <a:pt x="55" y="1695"/>
                  </a:cubicBezTo>
                  <a:cubicBezTo>
                    <a:pt x="44" y="1743"/>
                    <a:pt x="33" y="1788"/>
                    <a:pt x="11" y="1827"/>
                  </a:cubicBezTo>
                  <a:cubicBezTo>
                    <a:pt x="0" y="1846"/>
                    <a:pt x="6" y="1871"/>
                    <a:pt x="25" y="1882"/>
                  </a:cubicBezTo>
                  <a:cubicBezTo>
                    <a:pt x="168" y="1967"/>
                    <a:pt x="168" y="1967"/>
                    <a:pt x="168" y="1967"/>
                  </a:cubicBezTo>
                  <a:cubicBezTo>
                    <a:pt x="551" y="2195"/>
                    <a:pt x="1030" y="2352"/>
                    <a:pt x="1449" y="2387"/>
                  </a:cubicBezTo>
                  <a:cubicBezTo>
                    <a:pt x="1482" y="2390"/>
                    <a:pt x="1523" y="2392"/>
                    <a:pt x="1570" y="2392"/>
                  </a:cubicBezTo>
                  <a:cubicBezTo>
                    <a:pt x="1803" y="2392"/>
                    <a:pt x="2179" y="2351"/>
                    <a:pt x="2357" y="2204"/>
                  </a:cubicBezTo>
                  <a:cubicBezTo>
                    <a:pt x="2306" y="2141"/>
                    <a:pt x="2306" y="2141"/>
                    <a:pt x="2306" y="2141"/>
                  </a:cubicBezTo>
                  <a:cubicBezTo>
                    <a:pt x="2122" y="2293"/>
                    <a:pt x="1662" y="2324"/>
                    <a:pt x="1456" y="23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grpSp>
      <p:grpSp>
        <p:nvGrpSpPr>
          <p:cNvPr id="51" name="Group 50">
            <a:extLst>
              <a:ext uri="{FF2B5EF4-FFF2-40B4-BE49-F238E27FC236}">
                <a16:creationId xmlns:a16="http://schemas.microsoft.com/office/drawing/2014/main" id="{62F08CE6-0E52-EB51-B0C9-8F3B6A29E68D}"/>
              </a:ext>
            </a:extLst>
          </p:cNvPr>
          <p:cNvGrpSpPr/>
          <p:nvPr/>
        </p:nvGrpSpPr>
        <p:grpSpPr>
          <a:xfrm>
            <a:off x="2353041" y="5316646"/>
            <a:ext cx="406368" cy="406776"/>
            <a:chOff x="5768975" y="6546850"/>
            <a:chExt cx="1571625" cy="1573213"/>
          </a:xfrm>
          <a:solidFill>
            <a:schemeClr val="bg1"/>
          </a:solidFill>
        </p:grpSpPr>
        <p:sp>
          <p:nvSpPr>
            <p:cNvPr id="52" name="Freeform 27">
              <a:extLst>
                <a:ext uri="{FF2B5EF4-FFF2-40B4-BE49-F238E27FC236}">
                  <a16:creationId xmlns:a16="http://schemas.microsoft.com/office/drawing/2014/main" id="{AEDDCD8F-A0D2-8F1F-9838-DB0A1D17CF59}"/>
                </a:ext>
              </a:extLst>
            </p:cNvPr>
            <p:cNvSpPr>
              <a:spLocks noEditPoints="1"/>
            </p:cNvSpPr>
            <p:nvPr/>
          </p:nvSpPr>
          <p:spPr bwMode="auto">
            <a:xfrm>
              <a:off x="5891213" y="7566025"/>
              <a:ext cx="430212" cy="430213"/>
            </a:xfrm>
            <a:custGeom>
              <a:avLst/>
              <a:gdLst>
                <a:gd name="T0" fmla="*/ 280 w 560"/>
                <a:gd name="T1" fmla="*/ 0 h 560"/>
                <a:gd name="T2" fmla="*/ 9 w 560"/>
                <a:gd name="T3" fmla="*/ 208 h 560"/>
                <a:gd name="T4" fmla="*/ 0 w 560"/>
                <a:gd name="T5" fmla="*/ 280 h 560"/>
                <a:gd name="T6" fmla="*/ 280 w 560"/>
                <a:gd name="T7" fmla="*/ 560 h 560"/>
                <a:gd name="T8" fmla="*/ 560 w 560"/>
                <a:gd name="T9" fmla="*/ 280 h 560"/>
                <a:gd name="T10" fmla="*/ 280 w 560"/>
                <a:gd name="T11" fmla="*/ 0 h 560"/>
                <a:gd name="T12" fmla="*/ 280 w 560"/>
                <a:gd name="T13" fmla="*/ 480 h 560"/>
                <a:gd name="T14" fmla="*/ 80 w 560"/>
                <a:gd name="T15" fmla="*/ 280 h 560"/>
                <a:gd name="T16" fmla="*/ 87 w 560"/>
                <a:gd name="T17" fmla="*/ 228 h 560"/>
                <a:gd name="T18" fmla="*/ 280 w 560"/>
                <a:gd name="T19" fmla="*/ 80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53" y="0"/>
                    <a:pt x="42" y="85"/>
                    <a:pt x="9" y="208"/>
                  </a:cubicBezTo>
                  <a:cubicBezTo>
                    <a:pt x="3" y="231"/>
                    <a:pt x="0" y="256"/>
                    <a:pt x="0" y="280"/>
                  </a:cubicBezTo>
                  <a:cubicBezTo>
                    <a:pt x="0" y="434"/>
                    <a:pt x="126" y="560"/>
                    <a:pt x="280" y="560"/>
                  </a:cubicBezTo>
                  <a:cubicBezTo>
                    <a:pt x="434" y="560"/>
                    <a:pt x="560" y="434"/>
                    <a:pt x="560" y="280"/>
                  </a:cubicBezTo>
                  <a:cubicBezTo>
                    <a:pt x="560" y="126"/>
                    <a:pt x="434" y="0"/>
                    <a:pt x="280" y="0"/>
                  </a:cubicBezTo>
                  <a:close/>
                  <a:moveTo>
                    <a:pt x="280" y="480"/>
                  </a:moveTo>
                  <a:cubicBezTo>
                    <a:pt x="170" y="480"/>
                    <a:pt x="80" y="390"/>
                    <a:pt x="80" y="280"/>
                  </a:cubicBezTo>
                  <a:cubicBezTo>
                    <a:pt x="80" y="262"/>
                    <a:pt x="82" y="245"/>
                    <a:pt x="87" y="228"/>
                  </a:cubicBezTo>
                  <a:cubicBezTo>
                    <a:pt x="110" y="141"/>
                    <a:pt x="189" y="80"/>
                    <a:pt x="280" y="80"/>
                  </a:cubicBezTo>
                  <a:cubicBezTo>
                    <a:pt x="390" y="80"/>
                    <a:pt x="480" y="170"/>
                    <a:pt x="480" y="280"/>
                  </a:cubicBezTo>
                  <a:cubicBezTo>
                    <a:pt x="480" y="390"/>
                    <a:pt x="390" y="480"/>
                    <a:pt x="280" y="4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54" name="Freeform 28">
              <a:extLst>
                <a:ext uri="{FF2B5EF4-FFF2-40B4-BE49-F238E27FC236}">
                  <a16:creationId xmlns:a16="http://schemas.microsoft.com/office/drawing/2014/main" id="{DB5065BF-1C1D-C12E-A91B-11DE6C92A71E}"/>
                </a:ext>
              </a:extLst>
            </p:cNvPr>
            <p:cNvSpPr>
              <a:spLocks noEditPoints="1"/>
            </p:cNvSpPr>
            <p:nvPr/>
          </p:nvSpPr>
          <p:spPr bwMode="auto">
            <a:xfrm>
              <a:off x="5768975" y="6546850"/>
              <a:ext cx="1571625" cy="1573213"/>
            </a:xfrm>
            <a:custGeom>
              <a:avLst/>
              <a:gdLst>
                <a:gd name="T0" fmla="*/ 1907 w 2048"/>
                <a:gd name="T1" fmla="*/ 950 h 2048"/>
                <a:gd name="T2" fmla="*/ 1829 w 2048"/>
                <a:gd name="T3" fmla="*/ 968 h 2048"/>
                <a:gd name="T4" fmla="*/ 1608 w 2048"/>
                <a:gd name="T5" fmla="*/ 1168 h 2048"/>
                <a:gd name="T6" fmla="*/ 1248 w 2048"/>
                <a:gd name="T7" fmla="*/ 560 h 2048"/>
                <a:gd name="T8" fmla="*/ 1488 w 2048"/>
                <a:gd name="T9" fmla="*/ 320 h 2048"/>
                <a:gd name="T10" fmla="*/ 1720 w 2048"/>
                <a:gd name="T11" fmla="*/ 498 h 2048"/>
                <a:gd name="T12" fmla="*/ 1796 w 2048"/>
                <a:gd name="T13" fmla="*/ 647 h 2048"/>
                <a:gd name="T14" fmla="*/ 1797 w 2048"/>
                <a:gd name="T15" fmla="*/ 478 h 2048"/>
                <a:gd name="T16" fmla="*/ 1645 w 2048"/>
                <a:gd name="T17" fmla="*/ 168 h 2048"/>
                <a:gd name="T18" fmla="*/ 1248 w 2048"/>
                <a:gd name="T19" fmla="*/ 200 h 2048"/>
                <a:gd name="T20" fmla="*/ 1168 w 2048"/>
                <a:gd name="T21" fmla="*/ 560 h 2048"/>
                <a:gd name="T22" fmla="*/ 800 w 2048"/>
                <a:gd name="T23" fmla="*/ 348 h 2048"/>
                <a:gd name="T24" fmla="*/ 600 w 2048"/>
                <a:gd name="T25" fmla="*/ 0 h 2048"/>
                <a:gd name="T26" fmla="*/ 382 w 2048"/>
                <a:gd name="T27" fmla="*/ 294 h 2048"/>
                <a:gd name="T28" fmla="*/ 250 w 2048"/>
                <a:gd name="T29" fmla="*/ 479 h 2048"/>
                <a:gd name="T30" fmla="*/ 14 w 2048"/>
                <a:gd name="T31" fmla="*/ 1496 h 2048"/>
                <a:gd name="T32" fmla="*/ 440 w 2048"/>
                <a:gd name="T33" fmla="*/ 2048 h 2048"/>
                <a:gd name="T34" fmla="*/ 880 w 2048"/>
                <a:gd name="T35" fmla="*/ 1328 h 2048"/>
                <a:gd name="T36" fmla="*/ 1168 w 2048"/>
                <a:gd name="T37" fmla="*/ 1608 h 2048"/>
                <a:gd name="T38" fmla="*/ 2048 w 2048"/>
                <a:gd name="T39" fmla="*/ 1608 h 2048"/>
                <a:gd name="T40" fmla="*/ 1448 w 2048"/>
                <a:gd name="T41" fmla="*/ 80 h 2048"/>
                <a:gd name="T42" fmla="*/ 1578 w 2048"/>
                <a:gd name="T43" fmla="*/ 253 h 2048"/>
                <a:gd name="T44" fmla="*/ 1328 w 2048"/>
                <a:gd name="T45" fmla="*/ 283 h 2048"/>
                <a:gd name="T46" fmla="*/ 1448 w 2048"/>
                <a:gd name="T47" fmla="*/ 80 h 2048"/>
                <a:gd name="T48" fmla="*/ 1064 w 2048"/>
                <a:gd name="T49" fmla="*/ 984 h 2048"/>
                <a:gd name="T50" fmla="*/ 1168 w 2048"/>
                <a:gd name="T51" fmla="*/ 640 h 2048"/>
                <a:gd name="T52" fmla="*/ 984 w 2048"/>
                <a:gd name="T53" fmla="*/ 640 h 2048"/>
                <a:gd name="T54" fmla="*/ 880 w 2048"/>
                <a:gd name="T55" fmla="*/ 984 h 2048"/>
                <a:gd name="T56" fmla="*/ 984 w 2048"/>
                <a:gd name="T57" fmla="*/ 640 h 2048"/>
                <a:gd name="T58" fmla="*/ 720 w 2048"/>
                <a:gd name="T59" fmla="*/ 200 h 2048"/>
                <a:gd name="T60" fmla="*/ 560 w 2048"/>
                <a:gd name="T61" fmla="*/ 240 h 2048"/>
                <a:gd name="T62" fmla="*/ 482 w 2048"/>
                <a:gd name="T63" fmla="*/ 181 h 2048"/>
                <a:gd name="T64" fmla="*/ 440 w 2048"/>
                <a:gd name="T65" fmla="*/ 1968 h 2048"/>
                <a:gd name="T66" fmla="*/ 92 w 2048"/>
                <a:gd name="T67" fmla="*/ 1515 h 2048"/>
                <a:gd name="T68" fmla="*/ 800 w 2048"/>
                <a:gd name="T69" fmla="*/ 1608 h 2048"/>
                <a:gd name="T70" fmla="*/ 440 w 2048"/>
                <a:gd name="T71" fmla="*/ 1168 h 2048"/>
                <a:gd name="T72" fmla="*/ 328 w 2048"/>
                <a:gd name="T73" fmla="*/ 498 h 2048"/>
                <a:gd name="T74" fmla="*/ 439 w 2048"/>
                <a:gd name="T75" fmla="*/ 353 h 2048"/>
                <a:gd name="T76" fmla="*/ 731 w 2048"/>
                <a:gd name="T77" fmla="*/ 392 h 2048"/>
                <a:gd name="T78" fmla="*/ 800 w 2048"/>
                <a:gd name="T79" fmla="*/ 1355 h 2048"/>
                <a:gd name="T80" fmla="*/ 880 w 2048"/>
                <a:gd name="T81" fmla="*/ 1248 h 2048"/>
                <a:gd name="T82" fmla="*/ 1168 w 2048"/>
                <a:gd name="T83" fmla="*/ 1064 h 2048"/>
                <a:gd name="T84" fmla="*/ 880 w 2048"/>
                <a:gd name="T85" fmla="*/ 1248 h 2048"/>
                <a:gd name="T86" fmla="*/ 1248 w 2048"/>
                <a:gd name="T87" fmla="*/ 1608 h 2048"/>
                <a:gd name="T88" fmla="*/ 1956 w 2048"/>
                <a:gd name="T89" fmla="*/ 1515 h 2048"/>
                <a:gd name="T90" fmla="*/ 1608 w 2048"/>
                <a:gd name="T91" fmla="*/ 19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8" h="2048">
                  <a:moveTo>
                    <a:pt x="2034" y="1496"/>
                  </a:moveTo>
                  <a:cubicBezTo>
                    <a:pt x="1907" y="950"/>
                    <a:pt x="1907" y="950"/>
                    <a:pt x="1907" y="950"/>
                  </a:cubicBezTo>
                  <a:cubicBezTo>
                    <a:pt x="1902" y="928"/>
                    <a:pt x="1880" y="915"/>
                    <a:pt x="1859" y="920"/>
                  </a:cubicBezTo>
                  <a:cubicBezTo>
                    <a:pt x="1837" y="925"/>
                    <a:pt x="1824" y="946"/>
                    <a:pt x="1829" y="968"/>
                  </a:cubicBezTo>
                  <a:cubicBezTo>
                    <a:pt x="1901" y="1280"/>
                    <a:pt x="1901" y="1280"/>
                    <a:pt x="1901" y="1280"/>
                  </a:cubicBezTo>
                  <a:cubicBezTo>
                    <a:pt x="1823" y="1210"/>
                    <a:pt x="1719" y="1168"/>
                    <a:pt x="1608" y="1168"/>
                  </a:cubicBezTo>
                  <a:cubicBezTo>
                    <a:pt x="1459" y="1168"/>
                    <a:pt x="1328" y="1242"/>
                    <a:pt x="1248" y="1355"/>
                  </a:cubicBezTo>
                  <a:cubicBezTo>
                    <a:pt x="1248" y="560"/>
                    <a:pt x="1248" y="560"/>
                    <a:pt x="1248" y="560"/>
                  </a:cubicBezTo>
                  <a:cubicBezTo>
                    <a:pt x="1248" y="497"/>
                    <a:pt x="1272" y="437"/>
                    <a:pt x="1317" y="392"/>
                  </a:cubicBezTo>
                  <a:cubicBezTo>
                    <a:pt x="1362" y="346"/>
                    <a:pt x="1423" y="320"/>
                    <a:pt x="1488" y="320"/>
                  </a:cubicBezTo>
                  <a:cubicBezTo>
                    <a:pt x="1531" y="320"/>
                    <a:pt x="1572" y="331"/>
                    <a:pt x="1609" y="353"/>
                  </a:cubicBezTo>
                  <a:cubicBezTo>
                    <a:pt x="1663" y="384"/>
                    <a:pt x="1704" y="437"/>
                    <a:pt x="1720" y="498"/>
                  </a:cubicBezTo>
                  <a:cubicBezTo>
                    <a:pt x="1748" y="617"/>
                    <a:pt x="1748" y="617"/>
                    <a:pt x="1748" y="617"/>
                  </a:cubicBezTo>
                  <a:cubicBezTo>
                    <a:pt x="1753" y="638"/>
                    <a:pt x="1774" y="652"/>
                    <a:pt x="1796" y="647"/>
                  </a:cubicBezTo>
                  <a:cubicBezTo>
                    <a:pt x="1817" y="642"/>
                    <a:pt x="1830" y="620"/>
                    <a:pt x="1825" y="599"/>
                  </a:cubicBezTo>
                  <a:cubicBezTo>
                    <a:pt x="1825" y="599"/>
                    <a:pt x="1797" y="478"/>
                    <a:pt x="1797" y="478"/>
                  </a:cubicBezTo>
                  <a:cubicBezTo>
                    <a:pt x="1777" y="403"/>
                    <a:pt x="1730" y="337"/>
                    <a:pt x="1666" y="294"/>
                  </a:cubicBezTo>
                  <a:cubicBezTo>
                    <a:pt x="1645" y="168"/>
                    <a:pt x="1645" y="168"/>
                    <a:pt x="1645" y="168"/>
                  </a:cubicBezTo>
                  <a:cubicBezTo>
                    <a:pt x="1630" y="71"/>
                    <a:pt x="1547" y="0"/>
                    <a:pt x="1448" y="0"/>
                  </a:cubicBezTo>
                  <a:cubicBezTo>
                    <a:pt x="1338" y="0"/>
                    <a:pt x="1248" y="90"/>
                    <a:pt x="1248" y="200"/>
                  </a:cubicBezTo>
                  <a:cubicBezTo>
                    <a:pt x="1248" y="348"/>
                    <a:pt x="1248" y="348"/>
                    <a:pt x="1248" y="348"/>
                  </a:cubicBezTo>
                  <a:cubicBezTo>
                    <a:pt x="1196" y="407"/>
                    <a:pt x="1168" y="481"/>
                    <a:pt x="1168" y="560"/>
                  </a:cubicBezTo>
                  <a:cubicBezTo>
                    <a:pt x="880" y="560"/>
                    <a:pt x="880" y="560"/>
                    <a:pt x="880" y="560"/>
                  </a:cubicBezTo>
                  <a:cubicBezTo>
                    <a:pt x="880" y="481"/>
                    <a:pt x="852" y="407"/>
                    <a:pt x="800" y="348"/>
                  </a:cubicBezTo>
                  <a:cubicBezTo>
                    <a:pt x="800" y="200"/>
                    <a:pt x="800" y="200"/>
                    <a:pt x="800" y="200"/>
                  </a:cubicBezTo>
                  <a:cubicBezTo>
                    <a:pt x="800" y="90"/>
                    <a:pt x="710" y="0"/>
                    <a:pt x="600" y="0"/>
                  </a:cubicBezTo>
                  <a:cubicBezTo>
                    <a:pt x="501" y="0"/>
                    <a:pt x="418" y="71"/>
                    <a:pt x="403" y="168"/>
                  </a:cubicBezTo>
                  <a:cubicBezTo>
                    <a:pt x="382" y="294"/>
                    <a:pt x="382" y="294"/>
                    <a:pt x="382" y="294"/>
                  </a:cubicBezTo>
                  <a:cubicBezTo>
                    <a:pt x="318" y="337"/>
                    <a:pt x="271" y="403"/>
                    <a:pt x="251" y="478"/>
                  </a:cubicBezTo>
                  <a:cubicBezTo>
                    <a:pt x="251" y="478"/>
                    <a:pt x="250" y="479"/>
                    <a:pt x="250" y="479"/>
                  </a:cubicBezTo>
                  <a:cubicBezTo>
                    <a:pt x="14" y="1496"/>
                    <a:pt x="14" y="1496"/>
                    <a:pt x="14" y="1496"/>
                  </a:cubicBezTo>
                  <a:cubicBezTo>
                    <a:pt x="14" y="1496"/>
                    <a:pt x="14" y="1496"/>
                    <a:pt x="14" y="1496"/>
                  </a:cubicBezTo>
                  <a:cubicBezTo>
                    <a:pt x="5" y="1532"/>
                    <a:pt x="0" y="1570"/>
                    <a:pt x="0" y="1608"/>
                  </a:cubicBezTo>
                  <a:cubicBezTo>
                    <a:pt x="0" y="1851"/>
                    <a:pt x="197" y="2048"/>
                    <a:pt x="440" y="2048"/>
                  </a:cubicBezTo>
                  <a:cubicBezTo>
                    <a:pt x="683" y="2048"/>
                    <a:pt x="880" y="1851"/>
                    <a:pt x="880" y="1608"/>
                  </a:cubicBezTo>
                  <a:cubicBezTo>
                    <a:pt x="880" y="1328"/>
                    <a:pt x="880" y="1328"/>
                    <a:pt x="880" y="1328"/>
                  </a:cubicBezTo>
                  <a:cubicBezTo>
                    <a:pt x="1168" y="1328"/>
                    <a:pt x="1168" y="1328"/>
                    <a:pt x="1168" y="1328"/>
                  </a:cubicBezTo>
                  <a:cubicBezTo>
                    <a:pt x="1168" y="1608"/>
                    <a:pt x="1168" y="1608"/>
                    <a:pt x="1168" y="1608"/>
                  </a:cubicBezTo>
                  <a:cubicBezTo>
                    <a:pt x="1168" y="1851"/>
                    <a:pt x="1365" y="2048"/>
                    <a:pt x="1608" y="2048"/>
                  </a:cubicBezTo>
                  <a:cubicBezTo>
                    <a:pt x="1851" y="2048"/>
                    <a:pt x="2048" y="1851"/>
                    <a:pt x="2048" y="1608"/>
                  </a:cubicBezTo>
                  <a:cubicBezTo>
                    <a:pt x="2048" y="1570"/>
                    <a:pt x="2043" y="1532"/>
                    <a:pt x="2034" y="1496"/>
                  </a:cubicBezTo>
                  <a:close/>
                  <a:moveTo>
                    <a:pt x="1448" y="80"/>
                  </a:moveTo>
                  <a:cubicBezTo>
                    <a:pt x="1507" y="80"/>
                    <a:pt x="1557" y="122"/>
                    <a:pt x="1566" y="181"/>
                  </a:cubicBezTo>
                  <a:cubicBezTo>
                    <a:pt x="1578" y="253"/>
                    <a:pt x="1578" y="253"/>
                    <a:pt x="1578" y="253"/>
                  </a:cubicBezTo>
                  <a:cubicBezTo>
                    <a:pt x="1549" y="244"/>
                    <a:pt x="1519" y="240"/>
                    <a:pt x="1488" y="240"/>
                  </a:cubicBezTo>
                  <a:cubicBezTo>
                    <a:pt x="1431" y="240"/>
                    <a:pt x="1376" y="255"/>
                    <a:pt x="1328" y="283"/>
                  </a:cubicBezTo>
                  <a:cubicBezTo>
                    <a:pt x="1328" y="200"/>
                    <a:pt x="1328" y="200"/>
                    <a:pt x="1328" y="200"/>
                  </a:cubicBezTo>
                  <a:cubicBezTo>
                    <a:pt x="1328" y="134"/>
                    <a:pt x="1382" y="80"/>
                    <a:pt x="1448" y="80"/>
                  </a:cubicBezTo>
                  <a:close/>
                  <a:moveTo>
                    <a:pt x="1168" y="984"/>
                  </a:moveTo>
                  <a:cubicBezTo>
                    <a:pt x="1064" y="984"/>
                    <a:pt x="1064" y="984"/>
                    <a:pt x="1064" y="984"/>
                  </a:cubicBezTo>
                  <a:cubicBezTo>
                    <a:pt x="1064" y="640"/>
                    <a:pt x="1064" y="640"/>
                    <a:pt x="1064" y="640"/>
                  </a:cubicBezTo>
                  <a:cubicBezTo>
                    <a:pt x="1168" y="640"/>
                    <a:pt x="1168" y="640"/>
                    <a:pt x="1168" y="640"/>
                  </a:cubicBezTo>
                  <a:lnTo>
                    <a:pt x="1168" y="984"/>
                  </a:lnTo>
                  <a:close/>
                  <a:moveTo>
                    <a:pt x="984" y="640"/>
                  </a:moveTo>
                  <a:cubicBezTo>
                    <a:pt x="984" y="984"/>
                    <a:pt x="984" y="984"/>
                    <a:pt x="984" y="984"/>
                  </a:cubicBezTo>
                  <a:cubicBezTo>
                    <a:pt x="880" y="984"/>
                    <a:pt x="880" y="984"/>
                    <a:pt x="880" y="984"/>
                  </a:cubicBezTo>
                  <a:cubicBezTo>
                    <a:pt x="880" y="640"/>
                    <a:pt x="880" y="640"/>
                    <a:pt x="880" y="640"/>
                  </a:cubicBezTo>
                  <a:lnTo>
                    <a:pt x="984" y="640"/>
                  </a:lnTo>
                  <a:close/>
                  <a:moveTo>
                    <a:pt x="600" y="80"/>
                  </a:moveTo>
                  <a:cubicBezTo>
                    <a:pt x="666" y="80"/>
                    <a:pt x="720" y="134"/>
                    <a:pt x="720" y="200"/>
                  </a:cubicBezTo>
                  <a:cubicBezTo>
                    <a:pt x="720" y="283"/>
                    <a:pt x="720" y="283"/>
                    <a:pt x="720" y="283"/>
                  </a:cubicBezTo>
                  <a:cubicBezTo>
                    <a:pt x="672" y="255"/>
                    <a:pt x="617" y="240"/>
                    <a:pt x="560" y="240"/>
                  </a:cubicBezTo>
                  <a:cubicBezTo>
                    <a:pt x="529" y="240"/>
                    <a:pt x="499" y="244"/>
                    <a:pt x="470" y="253"/>
                  </a:cubicBezTo>
                  <a:cubicBezTo>
                    <a:pt x="482" y="181"/>
                    <a:pt x="482" y="181"/>
                    <a:pt x="482" y="181"/>
                  </a:cubicBezTo>
                  <a:cubicBezTo>
                    <a:pt x="491" y="122"/>
                    <a:pt x="541" y="80"/>
                    <a:pt x="600" y="80"/>
                  </a:cubicBezTo>
                  <a:close/>
                  <a:moveTo>
                    <a:pt x="440" y="1968"/>
                  </a:moveTo>
                  <a:cubicBezTo>
                    <a:pt x="241" y="1968"/>
                    <a:pt x="80" y="1807"/>
                    <a:pt x="80" y="1608"/>
                  </a:cubicBezTo>
                  <a:cubicBezTo>
                    <a:pt x="80" y="1577"/>
                    <a:pt x="84" y="1545"/>
                    <a:pt x="92" y="1515"/>
                  </a:cubicBezTo>
                  <a:cubicBezTo>
                    <a:pt x="134" y="1358"/>
                    <a:pt x="277" y="1248"/>
                    <a:pt x="440" y="1248"/>
                  </a:cubicBezTo>
                  <a:cubicBezTo>
                    <a:pt x="639" y="1248"/>
                    <a:pt x="800" y="1409"/>
                    <a:pt x="800" y="1608"/>
                  </a:cubicBezTo>
                  <a:cubicBezTo>
                    <a:pt x="800" y="1807"/>
                    <a:pt x="639" y="1968"/>
                    <a:pt x="440" y="1968"/>
                  </a:cubicBezTo>
                  <a:close/>
                  <a:moveTo>
                    <a:pt x="440" y="1168"/>
                  </a:moveTo>
                  <a:cubicBezTo>
                    <a:pt x="329" y="1168"/>
                    <a:pt x="225" y="1210"/>
                    <a:pt x="147" y="1280"/>
                  </a:cubicBezTo>
                  <a:cubicBezTo>
                    <a:pt x="328" y="498"/>
                    <a:pt x="328" y="498"/>
                    <a:pt x="328" y="498"/>
                  </a:cubicBezTo>
                  <a:cubicBezTo>
                    <a:pt x="344" y="437"/>
                    <a:pt x="385" y="384"/>
                    <a:pt x="439" y="353"/>
                  </a:cubicBezTo>
                  <a:cubicBezTo>
                    <a:pt x="439" y="353"/>
                    <a:pt x="439" y="353"/>
                    <a:pt x="439" y="353"/>
                  </a:cubicBezTo>
                  <a:cubicBezTo>
                    <a:pt x="476" y="331"/>
                    <a:pt x="518" y="320"/>
                    <a:pt x="560" y="320"/>
                  </a:cubicBezTo>
                  <a:cubicBezTo>
                    <a:pt x="625" y="320"/>
                    <a:pt x="686" y="346"/>
                    <a:pt x="731" y="392"/>
                  </a:cubicBezTo>
                  <a:cubicBezTo>
                    <a:pt x="776" y="437"/>
                    <a:pt x="800" y="497"/>
                    <a:pt x="800" y="560"/>
                  </a:cubicBezTo>
                  <a:cubicBezTo>
                    <a:pt x="800" y="1355"/>
                    <a:pt x="800" y="1355"/>
                    <a:pt x="800" y="1355"/>
                  </a:cubicBezTo>
                  <a:cubicBezTo>
                    <a:pt x="720" y="1242"/>
                    <a:pt x="589" y="1168"/>
                    <a:pt x="440" y="1168"/>
                  </a:cubicBezTo>
                  <a:close/>
                  <a:moveTo>
                    <a:pt x="880" y="1248"/>
                  </a:moveTo>
                  <a:cubicBezTo>
                    <a:pt x="880" y="1064"/>
                    <a:pt x="880" y="1064"/>
                    <a:pt x="880" y="1064"/>
                  </a:cubicBezTo>
                  <a:cubicBezTo>
                    <a:pt x="1168" y="1064"/>
                    <a:pt x="1168" y="1064"/>
                    <a:pt x="1168" y="1064"/>
                  </a:cubicBezTo>
                  <a:cubicBezTo>
                    <a:pt x="1168" y="1248"/>
                    <a:pt x="1168" y="1248"/>
                    <a:pt x="1168" y="1248"/>
                  </a:cubicBezTo>
                  <a:lnTo>
                    <a:pt x="880" y="1248"/>
                  </a:lnTo>
                  <a:close/>
                  <a:moveTo>
                    <a:pt x="1608" y="1968"/>
                  </a:moveTo>
                  <a:cubicBezTo>
                    <a:pt x="1409" y="1968"/>
                    <a:pt x="1248" y="1807"/>
                    <a:pt x="1248" y="1608"/>
                  </a:cubicBezTo>
                  <a:cubicBezTo>
                    <a:pt x="1248" y="1409"/>
                    <a:pt x="1409" y="1248"/>
                    <a:pt x="1608" y="1248"/>
                  </a:cubicBezTo>
                  <a:cubicBezTo>
                    <a:pt x="1771" y="1248"/>
                    <a:pt x="1914" y="1358"/>
                    <a:pt x="1956" y="1515"/>
                  </a:cubicBezTo>
                  <a:cubicBezTo>
                    <a:pt x="1964" y="1545"/>
                    <a:pt x="1968" y="1577"/>
                    <a:pt x="1968" y="1608"/>
                  </a:cubicBezTo>
                  <a:cubicBezTo>
                    <a:pt x="1968" y="1807"/>
                    <a:pt x="1807" y="1968"/>
                    <a:pt x="1608" y="19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56" name="Freeform 29">
              <a:extLst>
                <a:ext uri="{FF2B5EF4-FFF2-40B4-BE49-F238E27FC236}">
                  <a16:creationId xmlns:a16="http://schemas.microsoft.com/office/drawing/2014/main" id="{1DAC61AF-3730-FE21-C8A3-392157203FC3}"/>
                </a:ext>
              </a:extLst>
            </p:cNvPr>
            <p:cNvSpPr>
              <a:spLocks noEditPoints="1"/>
            </p:cNvSpPr>
            <p:nvPr/>
          </p:nvSpPr>
          <p:spPr bwMode="auto">
            <a:xfrm>
              <a:off x="6788150" y="7566025"/>
              <a:ext cx="430212" cy="430213"/>
            </a:xfrm>
            <a:custGeom>
              <a:avLst/>
              <a:gdLst>
                <a:gd name="T0" fmla="*/ 280 w 560"/>
                <a:gd name="T1" fmla="*/ 0 h 560"/>
                <a:gd name="T2" fmla="*/ 0 w 560"/>
                <a:gd name="T3" fmla="*/ 280 h 560"/>
                <a:gd name="T4" fmla="*/ 280 w 560"/>
                <a:gd name="T5" fmla="*/ 560 h 560"/>
                <a:gd name="T6" fmla="*/ 560 w 560"/>
                <a:gd name="T7" fmla="*/ 280 h 560"/>
                <a:gd name="T8" fmla="*/ 551 w 560"/>
                <a:gd name="T9" fmla="*/ 208 h 560"/>
                <a:gd name="T10" fmla="*/ 280 w 560"/>
                <a:gd name="T11" fmla="*/ 0 h 560"/>
                <a:gd name="T12" fmla="*/ 280 w 560"/>
                <a:gd name="T13" fmla="*/ 480 h 560"/>
                <a:gd name="T14" fmla="*/ 80 w 560"/>
                <a:gd name="T15" fmla="*/ 280 h 560"/>
                <a:gd name="T16" fmla="*/ 280 w 560"/>
                <a:gd name="T17" fmla="*/ 80 h 560"/>
                <a:gd name="T18" fmla="*/ 473 w 560"/>
                <a:gd name="T19" fmla="*/ 228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26" y="0"/>
                    <a:pt x="0" y="126"/>
                    <a:pt x="0" y="280"/>
                  </a:cubicBezTo>
                  <a:cubicBezTo>
                    <a:pt x="0" y="434"/>
                    <a:pt x="126" y="560"/>
                    <a:pt x="280" y="560"/>
                  </a:cubicBezTo>
                  <a:cubicBezTo>
                    <a:pt x="434" y="560"/>
                    <a:pt x="560" y="434"/>
                    <a:pt x="560" y="280"/>
                  </a:cubicBezTo>
                  <a:cubicBezTo>
                    <a:pt x="560" y="256"/>
                    <a:pt x="557" y="231"/>
                    <a:pt x="551" y="208"/>
                  </a:cubicBezTo>
                  <a:cubicBezTo>
                    <a:pt x="518" y="85"/>
                    <a:pt x="407" y="0"/>
                    <a:pt x="280" y="0"/>
                  </a:cubicBezTo>
                  <a:close/>
                  <a:moveTo>
                    <a:pt x="280" y="480"/>
                  </a:moveTo>
                  <a:cubicBezTo>
                    <a:pt x="170" y="480"/>
                    <a:pt x="80" y="390"/>
                    <a:pt x="80" y="280"/>
                  </a:cubicBezTo>
                  <a:cubicBezTo>
                    <a:pt x="80" y="170"/>
                    <a:pt x="170" y="80"/>
                    <a:pt x="280" y="80"/>
                  </a:cubicBezTo>
                  <a:cubicBezTo>
                    <a:pt x="371" y="80"/>
                    <a:pt x="450" y="141"/>
                    <a:pt x="473" y="228"/>
                  </a:cubicBezTo>
                  <a:cubicBezTo>
                    <a:pt x="478" y="245"/>
                    <a:pt x="480" y="262"/>
                    <a:pt x="480" y="280"/>
                  </a:cubicBezTo>
                  <a:cubicBezTo>
                    <a:pt x="480" y="390"/>
                    <a:pt x="390" y="480"/>
                    <a:pt x="280" y="4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58" name="Oval 30">
              <a:extLst>
                <a:ext uri="{FF2B5EF4-FFF2-40B4-BE49-F238E27FC236}">
                  <a16:creationId xmlns:a16="http://schemas.microsoft.com/office/drawing/2014/main" id="{0BFDC205-FD78-5D94-7C99-173B4BB2F18D}"/>
                </a:ext>
              </a:extLst>
            </p:cNvPr>
            <p:cNvSpPr>
              <a:spLocks noChangeArrowheads="1"/>
            </p:cNvSpPr>
            <p:nvPr/>
          </p:nvSpPr>
          <p:spPr bwMode="auto">
            <a:xfrm>
              <a:off x="7137400" y="7118350"/>
              <a:ext cx="61912" cy="619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grpSp>
      <p:grpSp>
        <p:nvGrpSpPr>
          <p:cNvPr id="64" name="Group 63">
            <a:extLst>
              <a:ext uri="{FF2B5EF4-FFF2-40B4-BE49-F238E27FC236}">
                <a16:creationId xmlns:a16="http://schemas.microsoft.com/office/drawing/2014/main" id="{06A32162-5E95-2EE1-E4CD-921F0B8B807A}"/>
              </a:ext>
            </a:extLst>
          </p:cNvPr>
          <p:cNvGrpSpPr/>
          <p:nvPr/>
        </p:nvGrpSpPr>
        <p:grpSpPr>
          <a:xfrm>
            <a:off x="9222241" y="2688251"/>
            <a:ext cx="383968" cy="377626"/>
            <a:chOff x="3790951" y="6524625"/>
            <a:chExt cx="1538287" cy="1512888"/>
          </a:xfrm>
          <a:solidFill>
            <a:schemeClr val="bg1"/>
          </a:solidFill>
        </p:grpSpPr>
        <p:sp>
          <p:nvSpPr>
            <p:cNvPr id="65" name="Freeform 43">
              <a:extLst>
                <a:ext uri="{FF2B5EF4-FFF2-40B4-BE49-F238E27FC236}">
                  <a16:creationId xmlns:a16="http://schemas.microsoft.com/office/drawing/2014/main" id="{E131F666-B44F-DDC1-07E0-00B9143DCFCC}"/>
                </a:ext>
              </a:extLst>
            </p:cNvPr>
            <p:cNvSpPr>
              <a:spLocks/>
            </p:cNvSpPr>
            <p:nvPr/>
          </p:nvSpPr>
          <p:spPr bwMode="auto">
            <a:xfrm>
              <a:off x="3938588" y="6673850"/>
              <a:ext cx="254000" cy="249238"/>
            </a:xfrm>
            <a:custGeom>
              <a:avLst/>
              <a:gdLst>
                <a:gd name="T0" fmla="*/ 388 w 408"/>
                <a:gd name="T1" fmla="*/ 316 h 401"/>
                <a:gd name="T2" fmla="*/ 90 w 408"/>
                <a:gd name="T3" fmla="*/ 19 h 401"/>
                <a:gd name="T4" fmla="*/ 20 w 408"/>
                <a:gd name="T5" fmla="*/ 19 h 401"/>
                <a:gd name="T6" fmla="*/ 20 w 408"/>
                <a:gd name="T7" fmla="*/ 89 h 401"/>
                <a:gd name="T8" fmla="*/ 318 w 408"/>
                <a:gd name="T9" fmla="*/ 387 h 401"/>
                <a:gd name="T10" fmla="*/ 353 w 408"/>
                <a:gd name="T11" fmla="*/ 401 h 401"/>
                <a:gd name="T12" fmla="*/ 388 w 408"/>
                <a:gd name="T13" fmla="*/ 386 h 401"/>
                <a:gd name="T14" fmla="*/ 388 w 408"/>
                <a:gd name="T15" fmla="*/ 316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01">
                  <a:moveTo>
                    <a:pt x="388" y="316"/>
                  </a:moveTo>
                  <a:cubicBezTo>
                    <a:pt x="90" y="19"/>
                    <a:pt x="90" y="19"/>
                    <a:pt x="90" y="19"/>
                  </a:cubicBezTo>
                  <a:cubicBezTo>
                    <a:pt x="71" y="0"/>
                    <a:pt x="39" y="0"/>
                    <a:pt x="20" y="19"/>
                  </a:cubicBezTo>
                  <a:cubicBezTo>
                    <a:pt x="0" y="38"/>
                    <a:pt x="0" y="70"/>
                    <a:pt x="20" y="89"/>
                  </a:cubicBezTo>
                  <a:cubicBezTo>
                    <a:pt x="318" y="387"/>
                    <a:pt x="318" y="387"/>
                    <a:pt x="318" y="387"/>
                  </a:cubicBezTo>
                  <a:cubicBezTo>
                    <a:pt x="328" y="396"/>
                    <a:pt x="340" y="401"/>
                    <a:pt x="353" y="401"/>
                  </a:cubicBezTo>
                  <a:cubicBezTo>
                    <a:pt x="366" y="401"/>
                    <a:pt x="379" y="396"/>
                    <a:pt x="388" y="386"/>
                  </a:cubicBezTo>
                  <a:cubicBezTo>
                    <a:pt x="408" y="367"/>
                    <a:pt x="408" y="336"/>
                    <a:pt x="388"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66" name="Freeform 44">
              <a:extLst>
                <a:ext uri="{FF2B5EF4-FFF2-40B4-BE49-F238E27FC236}">
                  <a16:creationId xmlns:a16="http://schemas.microsoft.com/office/drawing/2014/main" id="{89EF6020-CE04-4B56-B9F2-9D0816FBA406}"/>
                </a:ext>
              </a:extLst>
            </p:cNvPr>
            <p:cNvSpPr>
              <a:spLocks/>
            </p:cNvSpPr>
            <p:nvPr/>
          </p:nvSpPr>
          <p:spPr bwMode="auto">
            <a:xfrm>
              <a:off x="3817938" y="6985000"/>
              <a:ext cx="309563" cy="61913"/>
            </a:xfrm>
            <a:custGeom>
              <a:avLst/>
              <a:gdLst>
                <a:gd name="T0" fmla="*/ 446 w 496"/>
                <a:gd name="T1" fmla="*/ 0 h 99"/>
                <a:gd name="T2" fmla="*/ 49 w 496"/>
                <a:gd name="T3" fmla="*/ 0 h 99"/>
                <a:gd name="T4" fmla="*/ 0 w 496"/>
                <a:gd name="T5" fmla="*/ 50 h 99"/>
                <a:gd name="T6" fmla="*/ 49 w 496"/>
                <a:gd name="T7" fmla="*/ 99 h 99"/>
                <a:gd name="T8" fmla="*/ 446 w 496"/>
                <a:gd name="T9" fmla="*/ 99 h 99"/>
                <a:gd name="T10" fmla="*/ 496 w 496"/>
                <a:gd name="T11" fmla="*/ 50 h 99"/>
                <a:gd name="T12" fmla="*/ 446 w 49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96" h="99">
                  <a:moveTo>
                    <a:pt x="446" y="0"/>
                  </a:moveTo>
                  <a:cubicBezTo>
                    <a:pt x="49" y="0"/>
                    <a:pt x="49" y="0"/>
                    <a:pt x="49" y="0"/>
                  </a:cubicBezTo>
                  <a:cubicBezTo>
                    <a:pt x="22" y="0"/>
                    <a:pt x="0" y="22"/>
                    <a:pt x="0" y="50"/>
                  </a:cubicBezTo>
                  <a:cubicBezTo>
                    <a:pt x="0" y="77"/>
                    <a:pt x="22" y="99"/>
                    <a:pt x="49" y="99"/>
                  </a:cubicBezTo>
                  <a:cubicBezTo>
                    <a:pt x="446" y="99"/>
                    <a:pt x="446" y="99"/>
                    <a:pt x="446" y="99"/>
                  </a:cubicBezTo>
                  <a:cubicBezTo>
                    <a:pt x="473" y="99"/>
                    <a:pt x="496" y="77"/>
                    <a:pt x="496" y="50"/>
                  </a:cubicBezTo>
                  <a:cubicBezTo>
                    <a:pt x="496" y="22"/>
                    <a:pt x="473" y="0"/>
                    <a:pt x="44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67" name="Freeform 45">
              <a:extLst>
                <a:ext uri="{FF2B5EF4-FFF2-40B4-BE49-F238E27FC236}">
                  <a16:creationId xmlns:a16="http://schemas.microsoft.com/office/drawing/2014/main" id="{B9FF73F5-925A-9FB3-DEB9-1131542A3192}"/>
                </a:ext>
              </a:extLst>
            </p:cNvPr>
            <p:cNvSpPr>
              <a:spLocks/>
            </p:cNvSpPr>
            <p:nvPr/>
          </p:nvSpPr>
          <p:spPr bwMode="auto">
            <a:xfrm>
              <a:off x="4251326" y="6553200"/>
              <a:ext cx="61913" cy="309563"/>
            </a:xfrm>
            <a:custGeom>
              <a:avLst/>
              <a:gdLst>
                <a:gd name="T0" fmla="*/ 49 w 99"/>
                <a:gd name="T1" fmla="*/ 0 h 496"/>
                <a:gd name="T2" fmla="*/ 0 w 99"/>
                <a:gd name="T3" fmla="*/ 50 h 496"/>
                <a:gd name="T4" fmla="*/ 0 w 99"/>
                <a:gd name="T5" fmla="*/ 446 h 496"/>
                <a:gd name="T6" fmla="*/ 49 w 99"/>
                <a:gd name="T7" fmla="*/ 496 h 496"/>
                <a:gd name="T8" fmla="*/ 99 w 99"/>
                <a:gd name="T9" fmla="*/ 446 h 496"/>
                <a:gd name="T10" fmla="*/ 99 w 99"/>
                <a:gd name="T11" fmla="*/ 50 h 496"/>
                <a:gd name="T12" fmla="*/ 49 w 99"/>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99" h="496">
                  <a:moveTo>
                    <a:pt x="49" y="0"/>
                  </a:moveTo>
                  <a:cubicBezTo>
                    <a:pt x="22" y="0"/>
                    <a:pt x="0" y="22"/>
                    <a:pt x="0" y="50"/>
                  </a:cubicBezTo>
                  <a:cubicBezTo>
                    <a:pt x="0" y="446"/>
                    <a:pt x="0" y="446"/>
                    <a:pt x="0" y="446"/>
                  </a:cubicBezTo>
                  <a:cubicBezTo>
                    <a:pt x="0" y="474"/>
                    <a:pt x="22" y="496"/>
                    <a:pt x="49" y="496"/>
                  </a:cubicBezTo>
                  <a:cubicBezTo>
                    <a:pt x="77" y="496"/>
                    <a:pt x="99" y="474"/>
                    <a:pt x="99" y="446"/>
                  </a:cubicBezTo>
                  <a:cubicBezTo>
                    <a:pt x="99" y="50"/>
                    <a:pt x="99" y="50"/>
                    <a:pt x="99" y="50"/>
                  </a:cubicBezTo>
                  <a:cubicBezTo>
                    <a:pt x="99" y="22"/>
                    <a:pt x="77" y="0"/>
                    <a:pt x="4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68" name="Freeform 46">
              <a:extLst>
                <a:ext uri="{FF2B5EF4-FFF2-40B4-BE49-F238E27FC236}">
                  <a16:creationId xmlns:a16="http://schemas.microsoft.com/office/drawing/2014/main" id="{8FC69C75-B54D-F754-632F-1AE829A13A93}"/>
                </a:ext>
              </a:extLst>
            </p:cNvPr>
            <p:cNvSpPr>
              <a:spLocks/>
            </p:cNvSpPr>
            <p:nvPr/>
          </p:nvSpPr>
          <p:spPr bwMode="auto">
            <a:xfrm>
              <a:off x="4927601" y="7600950"/>
              <a:ext cx="254000" cy="250825"/>
            </a:xfrm>
            <a:custGeom>
              <a:avLst/>
              <a:gdLst>
                <a:gd name="T0" fmla="*/ 388 w 407"/>
                <a:gd name="T1" fmla="*/ 317 h 401"/>
                <a:gd name="T2" fmla="*/ 89 w 407"/>
                <a:gd name="T3" fmla="*/ 19 h 401"/>
                <a:gd name="T4" fmla="*/ 19 w 407"/>
                <a:gd name="T5" fmla="*/ 19 h 401"/>
                <a:gd name="T6" fmla="*/ 19 w 407"/>
                <a:gd name="T7" fmla="*/ 89 h 401"/>
                <a:gd name="T8" fmla="*/ 318 w 407"/>
                <a:gd name="T9" fmla="*/ 387 h 401"/>
                <a:gd name="T10" fmla="*/ 353 w 407"/>
                <a:gd name="T11" fmla="*/ 401 h 401"/>
                <a:gd name="T12" fmla="*/ 388 w 407"/>
                <a:gd name="T13" fmla="*/ 387 h 401"/>
                <a:gd name="T14" fmla="*/ 388 w 407"/>
                <a:gd name="T15" fmla="*/ 317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401">
                  <a:moveTo>
                    <a:pt x="388" y="317"/>
                  </a:moveTo>
                  <a:cubicBezTo>
                    <a:pt x="89" y="19"/>
                    <a:pt x="89" y="19"/>
                    <a:pt x="89" y="19"/>
                  </a:cubicBezTo>
                  <a:cubicBezTo>
                    <a:pt x="70" y="0"/>
                    <a:pt x="38" y="0"/>
                    <a:pt x="19" y="19"/>
                  </a:cubicBezTo>
                  <a:cubicBezTo>
                    <a:pt x="0" y="39"/>
                    <a:pt x="0" y="70"/>
                    <a:pt x="19" y="89"/>
                  </a:cubicBezTo>
                  <a:cubicBezTo>
                    <a:pt x="318" y="387"/>
                    <a:pt x="318" y="387"/>
                    <a:pt x="318" y="387"/>
                  </a:cubicBezTo>
                  <a:cubicBezTo>
                    <a:pt x="327" y="397"/>
                    <a:pt x="340" y="401"/>
                    <a:pt x="353" y="401"/>
                  </a:cubicBezTo>
                  <a:cubicBezTo>
                    <a:pt x="365" y="401"/>
                    <a:pt x="378" y="397"/>
                    <a:pt x="388" y="387"/>
                  </a:cubicBezTo>
                  <a:cubicBezTo>
                    <a:pt x="407" y="367"/>
                    <a:pt x="407" y="336"/>
                    <a:pt x="388" y="3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69" name="Freeform 47">
              <a:extLst>
                <a:ext uri="{FF2B5EF4-FFF2-40B4-BE49-F238E27FC236}">
                  <a16:creationId xmlns:a16="http://schemas.microsoft.com/office/drawing/2014/main" id="{CD5666A9-A98C-0F72-E199-84F3CDCF4A8F}"/>
                </a:ext>
              </a:extLst>
            </p:cNvPr>
            <p:cNvSpPr>
              <a:spLocks/>
            </p:cNvSpPr>
            <p:nvPr/>
          </p:nvSpPr>
          <p:spPr bwMode="auto">
            <a:xfrm>
              <a:off x="4994276" y="7480300"/>
              <a:ext cx="309563" cy="61913"/>
            </a:xfrm>
            <a:custGeom>
              <a:avLst/>
              <a:gdLst>
                <a:gd name="T0" fmla="*/ 446 w 496"/>
                <a:gd name="T1" fmla="*/ 0 h 100"/>
                <a:gd name="T2" fmla="*/ 49 w 496"/>
                <a:gd name="T3" fmla="*/ 0 h 100"/>
                <a:gd name="T4" fmla="*/ 0 w 496"/>
                <a:gd name="T5" fmla="*/ 50 h 100"/>
                <a:gd name="T6" fmla="*/ 49 w 496"/>
                <a:gd name="T7" fmla="*/ 100 h 100"/>
                <a:gd name="T8" fmla="*/ 446 w 496"/>
                <a:gd name="T9" fmla="*/ 100 h 100"/>
                <a:gd name="T10" fmla="*/ 496 w 496"/>
                <a:gd name="T11" fmla="*/ 50 h 100"/>
                <a:gd name="T12" fmla="*/ 446 w 49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96" h="100">
                  <a:moveTo>
                    <a:pt x="446" y="0"/>
                  </a:moveTo>
                  <a:cubicBezTo>
                    <a:pt x="49" y="0"/>
                    <a:pt x="49" y="0"/>
                    <a:pt x="49" y="0"/>
                  </a:cubicBezTo>
                  <a:cubicBezTo>
                    <a:pt x="22" y="0"/>
                    <a:pt x="0" y="23"/>
                    <a:pt x="0" y="50"/>
                  </a:cubicBezTo>
                  <a:cubicBezTo>
                    <a:pt x="0" y="77"/>
                    <a:pt x="22" y="100"/>
                    <a:pt x="49" y="100"/>
                  </a:cubicBezTo>
                  <a:cubicBezTo>
                    <a:pt x="446" y="100"/>
                    <a:pt x="446" y="100"/>
                    <a:pt x="446" y="100"/>
                  </a:cubicBezTo>
                  <a:cubicBezTo>
                    <a:pt x="473" y="100"/>
                    <a:pt x="496" y="77"/>
                    <a:pt x="496" y="50"/>
                  </a:cubicBezTo>
                  <a:cubicBezTo>
                    <a:pt x="496" y="23"/>
                    <a:pt x="473" y="0"/>
                    <a:pt x="44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0" name="Freeform 48">
              <a:extLst>
                <a:ext uri="{FF2B5EF4-FFF2-40B4-BE49-F238E27FC236}">
                  <a16:creationId xmlns:a16="http://schemas.microsoft.com/office/drawing/2014/main" id="{755839B8-CC07-014F-05C9-D97D5E2E29F2}"/>
                </a:ext>
              </a:extLst>
            </p:cNvPr>
            <p:cNvSpPr>
              <a:spLocks/>
            </p:cNvSpPr>
            <p:nvPr/>
          </p:nvSpPr>
          <p:spPr bwMode="auto">
            <a:xfrm>
              <a:off x="4806951" y="7666038"/>
              <a:ext cx="61913" cy="309563"/>
            </a:xfrm>
            <a:custGeom>
              <a:avLst/>
              <a:gdLst>
                <a:gd name="T0" fmla="*/ 50 w 99"/>
                <a:gd name="T1" fmla="*/ 0 h 496"/>
                <a:gd name="T2" fmla="*/ 0 w 99"/>
                <a:gd name="T3" fmla="*/ 50 h 496"/>
                <a:gd name="T4" fmla="*/ 0 w 99"/>
                <a:gd name="T5" fmla="*/ 446 h 496"/>
                <a:gd name="T6" fmla="*/ 50 w 99"/>
                <a:gd name="T7" fmla="*/ 496 h 496"/>
                <a:gd name="T8" fmla="*/ 99 w 99"/>
                <a:gd name="T9" fmla="*/ 446 h 496"/>
                <a:gd name="T10" fmla="*/ 99 w 99"/>
                <a:gd name="T11" fmla="*/ 50 h 496"/>
                <a:gd name="T12" fmla="*/ 50 w 99"/>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99" h="496">
                  <a:moveTo>
                    <a:pt x="50" y="0"/>
                  </a:moveTo>
                  <a:cubicBezTo>
                    <a:pt x="23" y="0"/>
                    <a:pt x="0" y="22"/>
                    <a:pt x="0" y="50"/>
                  </a:cubicBezTo>
                  <a:cubicBezTo>
                    <a:pt x="0" y="446"/>
                    <a:pt x="0" y="446"/>
                    <a:pt x="0" y="446"/>
                  </a:cubicBezTo>
                  <a:cubicBezTo>
                    <a:pt x="0" y="474"/>
                    <a:pt x="23" y="496"/>
                    <a:pt x="50" y="496"/>
                  </a:cubicBezTo>
                  <a:cubicBezTo>
                    <a:pt x="77" y="496"/>
                    <a:pt x="99" y="474"/>
                    <a:pt x="99" y="446"/>
                  </a:cubicBezTo>
                  <a:cubicBezTo>
                    <a:pt x="99" y="50"/>
                    <a:pt x="99" y="50"/>
                    <a:pt x="99" y="50"/>
                  </a:cubicBezTo>
                  <a:cubicBezTo>
                    <a:pt x="99" y="22"/>
                    <a:pt x="77" y="0"/>
                    <a:pt x="5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1" name="Freeform 49">
              <a:extLst>
                <a:ext uri="{FF2B5EF4-FFF2-40B4-BE49-F238E27FC236}">
                  <a16:creationId xmlns:a16="http://schemas.microsoft.com/office/drawing/2014/main" id="{89869ECA-2842-6E87-9DD9-4CED218704A7}"/>
                </a:ext>
              </a:extLst>
            </p:cNvPr>
            <p:cNvSpPr>
              <a:spLocks/>
            </p:cNvSpPr>
            <p:nvPr/>
          </p:nvSpPr>
          <p:spPr bwMode="auto">
            <a:xfrm>
              <a:off x="4421188" y="6524625"/>
              <a:ext cx="908050" cy="977900"/>
            </a:xfrm>
            <a:custGeom>
              <a:avLst/>
              <a:gdLst>
                <a:gd name="T0" fmla="*/ 1281 w 1455"/>
                <a:gd name="T1" fmla="*/ 174 h 1567"/>
                <a:gd name="T2" fmla="*/ 650 w 1455"/>
                <a:gd name="T3" fmla="*/ 174 h 1567"/>
                <a:gd name="T4" fmla="*/ 218 w 1455"/>
                <a:gd name="T5" fmla="*/ 607 h 1567"/>
                <a:gd name="T6" fmla="*/ 218 w 1455"/>
                <a:gd name="T7" fmla="*/ 677 h 1567"/>
                <a:gd name="T8" fmla="*/ 288 w 1455"/>
                <a:gd name="T9" fmla="*/ 677 h 1567"/>
                <a:gd name="T10" fmla="*/ 720 w 1455"/>
                <a:gd name="T11" fmla="*/ 244 h 1567"/>
                <a:gd name="T12" fmla="*/ 1211 w 1455"/>
                <a:gd name="T13" fmla="*/ 244 h 1567"/>
                <a:gd name="T14" fmla="*/ 1211 w 1455"/>
                <a:gd name="T15" fmla="*/ 735 h 1567"/>
                <a:gd name="T16" fmla="*/ 580 w 1455"/>
                <a:gd name="T17" fmla="*/ 1366 h 1567"/>
                <a:gd name="T18" fmla="*/ 89 w 1455"/>
                <a:gd name="T19" fmla="*/ 1366 h 1567"/>
                <a:gd name="T20" fmla="*/ 19 w 1455"/>
                <a:gd name="T21" fmla="*/ 1366 h 1567"/>
                <a:gd name="T22" fmla="*/ 19 w 1455"/>
                <a:gd name="T23" fmla="*/ 1436 h 1567"/>
                <a:gd name="T24" fmla="*/ 335 w 1455"/>
                <a:gd name="T25" fmla="*/ 1567 h 1567"/>
                <a:gd name="T26" fmla="*/ 650 w 1455"/>
                <a:gd name="T27" fmla="*/ 1436 h 1567"/>
                <a:gd name="T28" fmla="*/ 1281 w 1455"/>
                <a:gd name="T29" fmla="*/ 805 h 1567"/>
                <a:gd name="T30" fmla="*/ 1281 w 1455"/>
                <a:gd name="T31" fmla="*/ 174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5" h="1567">
                  <a:moveTo>
                    <a:pt x="1281" y="174"/>
                  </a:moveTo>
                  <a:cubicBezTo>
                    <a:pt x="1107" y="0"/>
                    <a:pt x="824" y="0"/>
                    <a:pt x="650" y="174"/>
                  </a:cubicBezTo>
                  <a:cubicBezTo>
                    <a:pt x="218" y="607"/>
                    <a:pt x="218" y="607"/>
                    <a:pt x="218" y="607"/>
                  </a:cubicBezTo>
                  <a:cubicBezTo>
                    <a:pt x="198" y="626"/>
                    <a:pt x="198" y="658"/>
                    <a:pt x="218" y="677"/>
                  </a:cubicBezTo>
                  <a:cubicBezTo>
                    <a:pt x="237" y="696"/>
                    <a:pt x="268" y="696"/>
                    <a:pt x="288" y="677"/>
                  </a:cubicBezTo>
                  <a:cubicBezTo>
                    <a:pt x="720" y="244"/>
                    <a:pt x="720" y="244"/>
                    <a:pt x="720" y="244"/>
                  </a:cubicBezTo>
                  <a:cubicBezTo>
                    <a:pt x="856" y="109"/>
                    <a:pt x="1076" y="109"/>
                    <a:pt x="1211" y="244"/>
                  </a:cubicBezTo>
                  <a:cubicBezTo>
                    <a:pt x="1346" y="380"/>
                    <a:pt x="1346" y="600"/>
                    <a:pt x="1211" y="735"/>
                  </a:cubicBezTo>
                  <a:cubicBezTo>
                    <a:pt x="580" y="1366"/>
                    <a:pt x="580" y="1366"/>
                    <a:pt x="580" y="1366"/>
                  </a:cubicBezTo>
                  <a:cubicBezTo>
                    <a:pt x="445" y="1502"/>
                    <a:pt x="225" y="1502"/>
                    <a:pt x="89" y="1366"/>
                  </a:cubicBezTo>
                  <a:cubicBezTo>
                    <a:pt x="70" y="1347"/>
                    <a:pt x="39" y="1347"/>
                    <a:pt x="19" y="1366"/>
                  </a:cubicBezTo>
                  <a:cubicBezTo>
                    <a:pt x="0" y="1386"/>
                    <a:pt x="0" y="1417"/>
                    <a:pt x="19" y="1436"/>
                  </a:cubicBezTo>
                  <a:cubicBezTo>
                    <a:pt x="106" y="1523"/>
                    <a:pt x="221" y="1567"/>
                    <a:pt x="335" y="1567"/>
                  </a:cubicBezTo>
                  <a:cubicBezTo>
                    <a:pt x="449" y="1567"/>
                    <a:pt x="563" y="1523"/>
                    <a:pt x="650" y="1436"/>
                  </a:cubicBezTo>
                  <a:cubicBezTo>
                    <a:pt x="1281" y="805"/>
                    <a:pt x="1281" y="805"/>
                    <a:pt x="1281" y="805"/>
                  </a:cubicBezTo>
                  <a:cubicBezTo>
                    <a:pt x="1455" y="631"/>
                    <a:pt x="1455" y="348"/>
                    <a:pt x="1281" y="1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2" name="Freeform 50">
              <a:extLst>
                <a:ext uri="{FF2B5EF4-FFF2-40B4-BE49-F238E27FC236}">
                  <a16:creationId xmlns:a16="http://schemas.microsoft.com/office/drawing/2014/main" id="{17121E45-FD93-5064-58BE-036910D0DB47}"/>
                </a:ext>
              </a:extLst>
            </p:cNvPr>
            <p:cNvSpPr>
              <a:spLocks/>
            </p:cNvSpPr>
            <p:nvPr/>
          </p:nvSpPr>
          <p:spPr bwMode="auto">
            <a:xfrm>
              <a:off x="3790951" y="7061200"/>
              <a:ext cx="906463" cy="976313"/>
            </a:xfrm>
            <a:custGeom>
              <a:avLst/>
              <a:gdLst>
                <a:gd name="T0" fmla="*/ 1436 w 1455"/>
                <a:gd name="T1" fmla="*/ 174 h 1566"/>
                <a:gd name="T2" fmla="*/ 805 w 1455"/>
                <a:gd name="T3" fmla="*/ 174 h 1566"/>
                <a:gd name="T4" fmla="*/ 174 w 1455"/>
                <a:gd name="T5" fmla="*/ 805 h 1566"/>
                <a:gd name="T6" fmla="*/ 174 w 1455"/>
                <a:gd name="T7" fmla="*/ 1436 h 1566"/>
                <a:gd name="T8" fmla="*/ 489 w 1455"/>
                <a:gd name="T9" fmla="*/ 1566 h 1566"/>
                <a:gd name="T10" fmla="*/ 805 w 1455"/>
                <a:gd name="T11" fmla="*/ 1436 h 1566"/>
                <a:gd name="T12" fmla="*/ 1238 w 1455"/>
                <a:gd name="T13" fmla="*/ 1003 h 1566"/>
                <a:gd name="T14" fmla="*/ 1238 w 1455"/>
                <a:gd name="T15" fmla="*/ 933 h 1566"/>
                <a:gd name="T16" fmla="*/ 1168 w 1455"/>
                <a:gd name="T17" fmla="*/ 933 h 1566"/>
                <a:gd name="T18" fmla="*/ 735 w 1455"/>
                <a:gd name="T19" fmla="*/ 1366 h 1566"/>
                <a:gd name="T20" fmla="*/ 244 w 1455"/>
                <a:gd name="T21" fmla="*/ 1366 h 1566"/>
                <a:gd name="T22" fmla="*/ 244 w 1455"/>
                <a:gd name="T23" fmla="*/ 875 h 1566"/>
                <a:gd name="T24" fmla="*/ 875 w 1455"/>
                <a:gd name="T25" fmla="*/ 244 h 1566"/>
                <a:gd name="T26" fmla="*/ 1366 w 1455"/>
                <a:gd name="T27" fmla="*/ 244 h 1566"/>
                <a:gd name="T28" fmla="*/ 1436 w 1455"/>
                <a:gd name="T29" fmla="*/ 244 h 1566"/>
                <a:gd name="T30" fmla="*/ 1436 w 1455"/>
                <a:gd name="T31" fmla="*/ 174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5" h="1566">
                  <a:moveTo>
                    <a:pt x="1436" y="174"/>
                  </a:moveTo>
                  <a:cubicBezTo>
                    <a:pt x="1262" y="0"/>
                    <a:pt x="979" y="0"/>
                    <a:pt x="805" y="174"/>
                  </a:cubicBezTo>
                  <a:cubicBezTo>
                    <a:pt x="174" y="805"/>
                    <a:pt x="174" y="805"/>
                    <a:pt x="174" y="805"/>
                  </a:cubicBezTo>
                  <a:cubicBezTo>
                    <a:pt x="0" y="979"/>
                    <a:pt x="0" y="1262"/>
                    <a:pt x="174" y="1436"/>
                  </a:cubicBezTo>
                  <a:cubicBezTo>
                    <a:pt x="261" y="1523"/>
                    <a:pt x="375" y="1566"/>
                    <a:pt x="489" y="1566"/>
                  </a:cubicBezTo>
                  <a:cubicBezTo>
                    <a:pt x="604" y="1566"/>
                    <a:pt x="718" y="1523"/>
                    <a:pt x="805" y="1436"/>
                  </a:cubicBezTo>
                  <a:cubicBezTo>
                    <a:pt x="1238" y="1003"/>
                    <a:pt x="1238" y="1003"/>
                    <a:pt x="1238" y="1003"/>
                  </a:cubicBezTo>
                  <a:cubicBezTo>
                    <a:pt x="1257" y="984"/>
                    <a:pt x="1257" y="952"/>
                    <a:pt x="1238" y="933"/>
                  </a:cubicBezTo>
                  <a:cubicBezTo>
                    <a:pt x="1218" y="914"/>
                    <a:pt x="1187" y="914"/>
                    <a:pt x="1168" y="933"/>
                  </a:cubicBezTo>
                  <a:cubicBezTo>
                    <a:pt x="735" y="1366"/>
                    <a:pt x="735" y="1366"/>
                    <a:pt x="735" y="1366"/>
                  </a:cubicBezTo>
                  <a:cubicBezTo>
                    <a:pt x="600" y="1501"/>
                    <a:pt x="380" y="1501"/>
                    <a:pt x="244" y="1366"/>
                  </a:cubicBezTo>
                  <a:cubicBezTo>
                    <a:pt x="109" y="1230"/>
                    <a:pt x="109" y="1010"/>
                    <a:pt x="244" y="875"/>
                  </a:cubicBezTo>
                  <a:cubicBezTo>
                    <a:pt x="875" y="244"/>
                    <a:pt x="875" y="244"/>
                    <a:pt x="875" y="244"/>
                  </a:cubicBezTo>
                  <a:cubicBezTo>
                    <a:pt x="1010" y="109"/>
                    <a:pt x="1230" y="108"/>
                    <a:pt x="1366" y="244"/>
                  </a:cubicBezTo>
                  <a:cubicBezTo>
                    <a:pt x="1385" y="263"/>
                    <a:pt x="1417" y="263"/>
                    <a:pt x="1436" y="244"/>
                  </a:cubicBezTo>
                  <a:cubicBezTo>
                    <a:pt x="1455" y="224"/>
                    <a:pt x="1455" y="193"/>
                    <a:pt x="1436" y="1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nvGrpSpPr>
          <p:cNvPr id="73" name="Group 72">
            <a:extLst>
              <a:ext uri="{FF2B5EF4-FFF2-40B4-BE49-F238E27FC236}">
                <a16:creationId xmlns:a16="http://schemas.microsoft.com/office/drawing/2014/main" id="{0987D612-67A9-A02F-07F9-40954FFEAEA2}"/>
              </a:ext>
            </a:extLst>
          </p:cNvPr>
          <p:cNvGrpSpPr/>
          <p:nvPr/>
        </p:nvGrpSpPr>
        <p:grpSpPr>
          <a:xfrm>
            <a:off x="9240943" y="5313485"/>
            <a:ext cx="346562" cy="413098"/>
            <a:chOff x="7627938" y="6559551"/>
            <a:chExt cx="1347788" cy="1606549"/>
          </a:xfrm>
          <a:solidFill>
            <a:schemeClr val="bg1"/>
          </a:solidFill>
        </p:grpSpPr>
        <p:sp>
          <p:nvSpPr>
            <p:cNvPr id="74" name="Line 34">
              <a:extLst>
                <a:ext uri="{FF2B5EF4-FFF2-40B4-BE49-F238E27FC236}">
                  <a16:creationId xmlns:a16="http://schemas.microsoft.com/office/drawing/2014/main" id="{F13FD7CD-2B1E-BD2F-7044-BDBED1EF3B18}"/>
                </a:ext>
              </a:extLst>
            </p:cNvPr>
            <p:cNvSpPr>
              <a:spLocks noChangeShapeType="1"/>
            </p:cNvSpPr>
            <p:nvPr/>
          </p:nvSpPr>
          <p:spPr bwMode="auto">
            <a:xfrm>
              <a:off x="8375651" y="6762750"/>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5" name="Line 35">
              <a:extLst>
                <a:ext uri="{FF2B5EF4-FFF2-40B4-BE49-F238E27FC236}">
                  <a16:creationId xmlns:a16="http://schemas.microsoft.com/office/drawing/2014/main" id="{BC0DF785-4AAB-BB51-A2D7-CCA3E62F2D64}"/>
                </a:ext>
              </a:extLst>
            </p:cNvPr>
            <p:cNvSpPr>
              <a:spLocks noChangeShapeType="1"/>
            </p:cNvSpPr>
            <p:nvPr/>
          </p:nvSpPr>
          <p:spPr bwMode="auto">
            <a:xfrm>
              <a:off x="8375651" y="6762750"/>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6" name="Line 36">
              <a:extLst>
                <a:ext uri="{FF2B5EF4-FFF2-40B4-BE49-F238E27FC236}">
                  <a16:creationId xmlns:a16="http://schemas.microsoft.com/office/drawing/2014/main" id="{5B85B5A3-FFA4-8437-0F02-46B53D430279}"/>
                </a:ext>
              </a:extLst>
            </p:cNvPr>
            <p:cNvSpPr>
              <a:spLocks noChangeShapeType="1"/>
            </p:cNvSpPr>
            <p:nvPr/>
          </p:nvSpPr>
          <p:spPr bwMode="auto">
            <a:xfrm>
              <a:off x="8418513" y="6718300"/>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7" name="Line 37">
              <a:extLst>
                <a:ext uri="{FF2B5EF4-FFF2-40B4-BE49-F238E27FC236}">
                  <a16:creationId xmlns:a16="http://schemas.microsoft.com/office/drawing/2014/main" id="{691F79AD-226E-03EC-890A-A9491EB87F38}"/>
                </a:ext>
              </a:extLst>
            </p:cNvPr>
            <p:cNvSpPr>
              <a:spLocks noChangeShapeType="1"/>
            </p:cNvSpPr>
            <p:nvPr/>
          </p:nvSpPr>
          <p:spPr bwMode="auto">
            <a:xfrm>
              <a:off x="8418513" y="6718300"/>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8" name="Freeform 38">
              <a:extLst>
                <a:ext uri="{FF2B5EF4-FFF2-40B4-BE49-F238E27FC236}">
                  <a16:creationId xmlns:a16="http://schemas.microsoft.com/office/drawing/2014/main" id="{916A070F-4630-72A2-E519-BB8E4F20D973}"/>
                </a:ext>
              </a:extLst>
            </p:cNvPr>
            <p:cNvSpPr>
              <a:spLocks noEditPoints="1"/>
            </p:cNvSpPr>
            <p:nvPr/>
          </p:nvSpPr>
          <p:spPr bwMode="auto">
            <a:xfrm>
              <a:off x="7627938" y="6559551"/>
              <a:ext cx="1347788" cy="1606549"/>
            </a:xfrm>
            <a:custGeom>
              <a:avLst/>
              <a:gdLst>
                <a:gd name="T0" fmla="*/ 1515 w 1720"/>
                <a:gd name="T1" fmla="*/ 153 h 2051"/>
                <a:gd name="T2" fmla="*/ 1471 w 1720"/>
                <a:gd name="T3" fmla="*/ 5 h 2051"/>
                <a:gd name="T4" fmla="*/ 1351 w 1720"/>
                <a:gd name="T5" fmla="*/ 97 h 2051"/>
                <a:gd name="T6" fmla="*/ 1138 w 1720"/>
                <a:gd name="T7" fmla="*/ 35 h 2051"/>
                <a:gd name="T8" fmla="*/ 1226 w 1720"/>
                <a:gd name="T9" fmla="*/ 225 h 2051"/>
                <a:gd name="T10" fmla="*/ 796 w 1720"/>
                <a:gd name="T11" fmla="*/ 162 h 2051"/>
                <a:gd name="T12" fmla="*/ 664 w 1720"/>
                <a:gd name="T13" fmla="*/ 451 h 2051"/>
                <a:gd name="T14" fmla="*/ 501 w 1720"/>
                <a:gd name="T15" fmla="*/ 592 h 2051"/>
                <a:gd name="T16" fmla="*/ 0 w 1720"/>
                <a:gd name="T17" fmla="*/ 1347 h 2051"/>
                <a:gd name="T18" fmla="*/ 1408 w 1720"/>
                <a:gd name="T19" fmla="*/ 1347 h 2051"/>
                <a:gd name="T20" fmla="*/ 1263 w 1720"/>
                <a:gd name="T21" fmla="*/ 986 h 2051"/>
                <a:gd name="T22" fmla="*/ 1328 w 1720"/>
                <a:gd name="T23" fmla="*/ 1347 h 2051"/>
                <a:gd name="T24" fmla="*/ 80 w 1720"/>
                <a:gd name="T25" fmla="*/ 1347 h 2051"/>
                <a:gd name="T26" fmla="*/ 1011 w 1720"/>
                <a:gd name="T27" fmla="*/ 804 h 2051"/>
                <a:gd name="T28" fmla="*/ 1050 w 1720"/>
                <a:gd name="T29" fmla="*/ 734 h 2051"/>
                <a:gd name="T30" fmla="*/ 910 w 1720"/>
                <a:gd name="T31" fmla="*/ 592 h 2051"/>
                <a:gd name="T32" fmla="*/ 744 w 1720"/>
                <a:gd name="T33" fmla="*/ 451 h 2051"/>
                <a:gd name="T34" fmla="*/ 827 w 1720"/>
                <a:gd name="T35" fmla="*/ 236 h 2051"/>
                <a:gd name="T36" fmla="*/ 1126 w 1720"/>
                <a:gd name="T37" fmla="*/ 334 h 2051"/>
                <a:gd name="T38" fmla="*/ 1129 w 1720"/>
                <a:gd name="T39" fmla="*/ 376 h 2051"/>
                <a:gd name="T40" fmla="*/ 1170 w 1720"/>
                <a:gd name="T41" fmla="*/ 440 h 2051"/>
                <a:gd name="T42" fmla="*/ 1471 w 1720"/>
                <a:gd name="T43" fmla="*/ 586 h 2051"/>
                <a:gd name="T44" fmla="*/ 1517 w 1720"/>
                <a:gd name="T45" fmla="*/ 601 h 2051"/>
                <a:gd name="T46" fmla="*/ 1522 w 1720"/>
                <a:gd name="T47" fmla="*/ 337 h 2051"/>
                <a:gd name="T48" fmla="*/ 1720 w 1720"/>
                <a:gd name="T49" fmla="*/ 246 h 2051"/>
                <a:gd name="T50" fmla="*/ 768 w 1720"/>
                <a:gd name="T51" fmla="*/ 531 h 2051"/>
                <a:gd name="T52" fmla="*/ 830 w 1720"/>
                <a:gd name="T53" fmla="*/ 654 h 2051"/>
                <a:gd name="T54" fmla="*/ 581 w 1720"/>
                <a:gd name="T55" fmla="*/ 654 h 2051"/>
                <a:gd name="T56" fmla="*/ 642 w 1720"/>
                <a:gd name="T57" fmla="*/ 531 h 2051"/>
                <a:gd name="T58" fmla="*/ 1468 w 1720"/>
                <a:gd name="T59" fmla="*/ 271 h 2051"/>
                <a:gd name="T60" fmla="*/ 1449 w 1720"/>
                <a:gd name="T61" fmla="*/ 408 h 2051"/>
                <a:gd name="T62" fmla="*/ 1360 w 1720"/>
                <a:gd name="T63" fmla="*/ 307 h 2051"/>
                <a:gd name="T64" fmla="*/ 1269 w 1720"/>
                <a:gd name="T65" fmla="*/ 330 h 2051"/>
                <a:gd name="T66" fmla="*/ 1320 w 1720"/>
                <a:gd name="T67" fmla="*/ 224 h 2051"/>
                <a:gd name="T68" fmla="*/ 1344 w 1720"/>
                <a:gd name="T69" fmla="*/ 181 h 2051"/>
                <a:gd name="T70" fmla="*/ 1431 w 1720"/>
                <a:gd name="T71" fmla="*/ 129 h 2051"/>
                <a:gd name="T72" fmla="*/ 1468 w 1720"/>
                <a:gd name="T73" fmla="*/ 221 h 2051"/>
                <a:gd name="T74" fmla="*/ 1468 w 1720"/>
                <a:gd name="T75" fmla="*/ 271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0" h="2051">
                  <a:moveTo>
                    <a:pt x="1692" y="208"/>
                  </a:moveTo>
                  <a:cubicBezTo>
                    <a:pt x="1515" y="153"/>
                    <a:pt x="1515" y="153"/>
                    <a:pt x="1515" y="153"/>
                  </a:cubicBezTo>
                  <a:cubicBezTo>
                    <a:pt x="1499" y="37"/>
                    <a:pt x="1499" y="37"/>
                    <a:pt x="1499" y="37"/>
                  </a:cubicBezTo>
                  <a:cubicBezTo>
                    <a:pt x="1497" y="22"/>
                    <a:pt x="1486" y="10"/>
                    <a:pt x="1471" y="5"/>
                  </a:cubicBezTo>
                  <a:cubicBezTo>
                    <a:pt x="1457" y="0"/>
                    <a:pt x="1441" y="4"/>
                    <a:pt x="1430" y="15"/>
                  </a:cubicBezTo>
                  <a:cubicBezTo>
                    <a:pt x="1351" y="97"/>
                    <a:pt x="1351" y="97"/>
                    <a:pt x="1351" y="97"/>
                  </a:cubicBezTo>
                  <a:cubicBezTo>
                    <a:pt x="1184" y="24"/>
                    <a:pt x="1184" y="24"/>
                    <a:pt x="1184" y="24"/>
                  </a:cubicBezTo>
                  <a:cubicBezTo>
                    <a:pt x="1168" y="17"/>
                    <a:pt x="1149" y="22"/>
                    <a:pt x="1138" y="35"/>
                  </a:cubicBezTo>
                  <a:cubicBezTo>
                    <a:pt x="1127" y="48"/>
                    <a:pt x="1125" y="68"/>
                    <a:pt x="1135" y="83"/>
                  </a:cubicBezTo>
                  <a:cubicBezTo>
                    <a:pt x="1226" y="225"/>
                    <a:pt x="1226" y="225"/>
                    <a:pt x="1226" y="225"/>
                  </a:cubicBezTo>
                  <a:cubicBezTo>
                    <a:pt x="1163" y="270"/>
                    <a:pt x="1068" y="261"/>
                    <a:pt x="1009" y="203"/>
                  </a:cubicBezTo>
                  <a:cubicBezTo>
                    <a:pt x="953" y="148"/>
                    <a:pt x="871" y="132"/>
                    <a:pt x="796" y="162"/>
                  </a:cubicBezTo>
                  <a:cubicBezTo>
                    <a:pt x="716" y="196"/>
                    <a:pt x="664" y="272"/>
                    <a:pt x="664" y="358"/>
                  </a:cubicBezTo>
                  <a:cubicBezTo>
                    <a:pt x="664" y="451"/>
                    <a:pt x="664" y="451"/>
                    <a:pt x="664" y="451"/>
                  </a:cubicBezTo>
                  <a:cubicBezTo>
                    <a:pt x="642" y="451"/>
                    <a:pt x="642" y="451"/>
                    <a:pt x="642" y="451"/>
                  </a:cubicBezTo>
                  <a:cubicBezTo>
                    <a:pt x="564" y="451"/>
                    <a:pt x="501" y="514"/>
                    <a:pt x="501" y="592"/>
                  </a:cubicBezTo>
                  <a:cubicBezTo>
                    <a:pt x="501" y="673"/>
                    <a:pt x="501" y="673"/>
                    <a:pt x="501" y="673"/>
                  </a:cubicBezTo>
                  <a:cubicBezTo>
                    <a:pt x="211" y="760"/>
                    <a:pt x="0" y="1029"/>
                    <a:pt x="0" y="1347"/>
                  </a:cubicBezTo>
                  <a:cubicBezTo>
                    <a:pt x="0" y="1735"/>
                    <a:pt x="316" y="2051"/>
                    <a:pt x="704" y="2051"/>
                  </a:cubicBezTo>
                  <a:cubicBezTo>
                    <a:pt x="1092" y="2051"/>
                    <a:pt x="1408" y="1735"/>
                    <a:pt x="1408" y="1347"/>
                  </a:cubicBezTo>
                  <a:cubicBezTo>
                    <a:pt x="1408" y="1226"/>
                    <a:pt x="1377" y="1106"/>
                    <a:pt x="1318" y="1002"/>
                  </a:cubicBezTo>
                  <a:cubicBezTo>
                    <a:pt x="1307" y="982"/>
                    <a:pt x="1282" y="976"/>
                    <a:pt x="1263" y="986"/>
                  </a:cubicBezTo>
                  <a:cubicBezTo>
                    <a:pt x="1244" y="997"/>
                    <a:pt x="1237" y="1022"/>
                    <a:pt x="1248" y="1041"/>
                  </a:cubicBezTo>
                  <a:cubicBezTo>
                    <a:pt x="1300" y="1134"/>
                    <a:pt x="1328" y="1240"/>
                    <a:pt x="1328" y="1347"/>
                  </a:cubicBezTo>
                  <a:cubicBezTo>
                    <a:pt x="1328" y="1691"/>
                    <a:pt x="1048" y="1971"/>
                    <a:pt x="704" y="1971"/>
                  </a:cubicBezTo>
                  <a:cubicBezTo>
                    <a:pt x="360" y="1971"/>
                    <a:pt x="80" y="1691"/>
                    <a:pt x="80" y="1347"/>
                  </a:cubicBezTo>
                  <a:cubicBezTo>
                    <a:pt x="80" y="1003"/>
                    <a:pt x="360" y="723"/>
                    <a:pt x="704" y="723"/>
                  </a:cubicBezTo>
                  <a:cubicBezTo>
                    <a:pt x="812" y="723"/>
                    <a:pt x="918" y="751"/>
                    <a:pt x="1011" y="804"/>
                  </a:cubicBezTo>
                  <a:cubicBezTo>
                    <a:pt x="1030" y="814"/>
                    <a:pt x="1055" y="808"/>
                    <a:pt x="1065" y="788"/>
                  </a:cubicBezTo>
                  <a:cubicBezTo>
                    <a:pt x="1076" y="769"/>
                    <a:pt x="1070" y="745"/>
                    <a:pt x="1050" y="734"/>
                  </a:cubicBezTo>
                  <a:cubicBezTo>
                    <a:pt x="1006" y="709"/>
                    <a:pt x="958" y="689"/>
                    <a:pt x="910" y="674"/>
                  </a:cubicBezTo>
                  <a:cubicBezTo>
                    <a:pt x="910" y="592"/>
                    <a:pt x="910" y="592"/>
                    <a:pt x="910" y="592"/>
                  </a:cubicBezTo>
                  <a:cubicBezTo>
                    <a:pt x="910" y="514"/>
                    <a:pt x="846" y="451"/>
                    <a:pt x="768" y="451"/>
                  </a:cubicBezTo>
                  <a:cubicBezTo>
                    <a:pt x="744" y="451"/>
                    <a:pt x="744" y="451"/>
                    <a:pt x="744" y="451"/>
                  </a:cubicBezTo>
                  <a:cubicBezTo>
                    <a:pt x="744" y="358"/>
                    <a:pt x="744" y="358"/>
                    <a:pt x="744" y="358"/>
                  </a:cubicBezTo>
                  <a:cubicBezTo>
                    <a:pt x="744" y="305"/>
                    <a:pt x="776" y="257"/>
                    <a:pt x="827" y="236"/>
                  </a:cubicBezTo>
                  <a:cubicBezTo>
                    <a:pt x="872" y="218"/>
                    <a:pt x="920" y="227"/>
                    <a:pt x="954" y="261"/>
                  </a:cubicBezTo>
                  <a:cubicBezTo>
                    <a:pt x="999" y="305"/>
                    <a:pt x="1062" y="332"/>
                    <a:pt x="1126" y="334"/>
                  </a:cubicBezTo>
                  <a:cubicBezTo>
                    <a:pt x="1139" y="334"/>
                    <a:pt x="1152" y="334"/>
                    <a:pt x="1165" y="332"/>
                  </a:cubicBezTo>
                  <a:cubicBezTo>
                    <a:pt x="1129" y="376"/>
                    <a:pt x="1129" y="376"/>
                    <a:pt x="1129" y="376"/>
                  </a:cubicBezTo>
                  <a:cubicBezTo>
                    <a:pt x="1118" y="389"/>
                    <a:pt x="1117" y="408"/>
                    <a:pt x="1126" y="423"/>
                  </a:cubicBezTo>
                  <a:cubicBezTo>
                    <a:pt x="1136" y="437"/>
                    <a:pt x="1154" y="444"/>
                    <a:pt x="1170" y="440"/>
                  </a:cubicBezTo>
                  <a:cubicBezTo>
                    <a:pt x="1343" y="393"/>
                    <a:pt x="1343" y="393"/>
                    <a:pt x="1343" y="393"/>
                  </a:cubicBezTo>
                  <a:cubicBezTo>
                    <a:pt x="1471" y="586"/>
                    <a:pt x="1471" y="586"/>
                    <a:pt x="1471" y="586"/>
                  </a:cubicBezTo>
                  <a:cubicBezTo>
                    <a:pt x="1478" y="597"/>
                    <a:pt x="1491" y="603"/>
                    <a:pt x="1504" y="603"/>
                  </a:cubicBezTo>
                  <a:cubicBezTo>
                    <a:pt x="1508" y="603"/>
                    <a:pt x="1513" y="603"/>
                    <a:pt x="1517" y="601"/>
                  </a:cubicBezTo>
                  <a:cubicBezTo>
                    <a:pt x="1535" y="595"/>
                    <a:pt x="1546" y="578"/>
                    <a:pt x="1544" y="560"/>
                  </a:cubicBezTo>
                  <a:cubicBezTo>
                    <a:pt x="1522" y="337"/>
                    <a:pt x="1522" y="337"/>
                    <a:pt x="1522" y="337"/>
                  </a:cubicBezTo>
                  <a:cubicBezTo>
                    <a:pt x="1692" y="284"/>
                    <a:pt x="1692" y="284"/>
                    <a:pt x="1692" y="284"/>
                  </a:cubicBezTo>
                  <a:cubicBezTo>
                    <a:pt x="1709" y="279"/>
                    <a:pt x="1720" y="263"/>
                    <a:pt x="1720" y="246"/>
                  </a:cubicBezTo>
                  <a:cubicBezTo>
                    <a:pt x="1720" y="228"/>
                    <a:pt x="1709" y="213"/>
                    <a:pt x="1692" y="208"/>
                  </a:cubicBezTo>
                  <a:close/>
                  <a:moveTo>
                    <a:pt x="768" y="531"/>
                  </a:moveTo>
                  <a:cubicBezTo>
                    <a:pt x="802" y="531"/>
                    <a:pt x="830" y="559"/>
                    <a:pt x="830" y="592"/>
                  </a:cubicBezTo>
                  <a:cubicBezTo>
                    <a:pt x="830" y="654"/>
                    <a:pt x="830" y="654"/>
                    <a:pt x="830" y="654"/>
                  </a:cubicBezTo>
                  <a:cubicBezTo>
                    <a:pt x="788" y="647"/>
                    <a:pt x="746" y="643"/>
                    <a:pt x="704" y="643"/>
                  </a:cubicBezTo>
                  <a:cubicBezTo>
                    <a:pt x="662" y="643"/>
                    <a:pt x="621" y="647"/>
                    <a:pt x="581" y="654"/>
                  </a:cubicBezTo>
                  <a:cubicBezTo>
                    <a:pt x="581" y="592"/>
                    <a:pt x="581" y="592"/>
                    <a:pt x="581" y="592"/>
                  </a:cubicBezTo>
                  <a:cubicBezTo>
                    <a:pt x="581" y="559"/>
                    <a:pt x="609" y="531"/>
                    <a:pt x="642" y="531"/>
                  </a:cubicBezTo>
                  <a:lnTo>
                    <a:pt x="768" y="531"/>
                  </a:lnTo>
                  <a:close/>
                  <a:moveTo>
                    <a:pt x="1468" y="271"/>
                  </a:moveTo>
                  <a:cubicBezTo>
                    <a:pt x="1449" y="276"/>
                    <a:pt x="1438" y="294"/>
                    <a:pt x="1440" y="313"/>
                  </a:cubicBezTo>
                  <a:cubicBezTo>
                    <a:pt x="1449" y="408"/>
                    <a:pt x="1449" y="408"/>
                    <a:pt x="1449" y="408"/>
                  </a:cubicBezTo>
                  <a:cubicBezTo>
                    <a:pt x="1393" y="325"/>
                    <a:pt x="1393" y="325"/>
                    <a:pt x="1393" y="325"/>
                  </a:cubicBezTo>
                  <a:cubicBezTo>
                    <a:pt x="1386" y="314"/>
                    <a:pt x="1373" y="307"/>
                    <a:pt x="1360" y="307"/>
                  </a:cubicBezTo>
                  <a:cubicBezTo>
                    <a:pt x="1357" y="307"/>
                    <a:pt x="1353" y="308"/>
                    <a:pt x="1350" y="309"/>
                  </a:cubicBezTo>
                  <a:cubicBezTo>
                    <a:pt x="1269" y="330"/>
                    <a:pt x="1269" y="330"/>
                    <a:pt x="1269" y="330"/>
                  </a:cubicBezTo>
                  <a:cubicBezTo>
                    <a:pt x="1317" y="271"/>
                    <a:pt x="1317" y="271"/>
                    <a:pt x="1317" y="271"/>
                  </a:cubicBezTo>
                  <a:cubicBezTo>
                    <a:pt x="1328" y="258"/>
                    <a:pt x="1329" y="239"/>
                    <a:pt x="1320" y="224"/>
                  </a:cubicBezTo>
                  <a:cubicBezTo>
                    <a:pt x="1273" y="150"/>
                    <a:pt x="1273" y="150"/>
                    <a:pt x="1273" y="150"/>
                  </a:cubicBezTo>
                  <a:cubicBezTo>
                    <a:pt x="1344" y="181"/>
                    <a:pt x="1344" y="181"/>
                    <a:pt x="1344" y="181"/>
                  </a:cubicBezTo>
                  <a:cubicBezTo>
                    <a:pt x="1359" y="188"/>
                    <a:pt x="1377" y="184"/>
                    <a:pt x="1389" y="172"/>
                  </a:cubicBezTo>
                  <a:cubicBezTo>
                    <a:pt x="1431" y="129"/>
                    <a:pt x="1431" y="129"/>
                    <a:pt x="1431" y="129"/>
                  </a:cubicBezTo>
                  <a:cubicBezTo>
                    <a:pt x="1440" y="189"/>
                    <a:pt x="1440" y="189"/>
                    <a:pt x="1440" y="189"/>
                  </a:cubicBezTo>
                  <a:cubicBezTo>
                    <a:pt x="1442" y="204"/>
                    <a:pt x="1453" y="217"/>
                    <a:pt x="1468" y="221"/>
                  </a:cubicBezTo>
                  <a:cubicBezTo>
                    <a:pt x="1546" y="246"/>
                    <a:pt x="1546" y="246"/>
                    <a:pt x="1546" y="246"/>
                  </a:cubicBezTo>
                  <a:lnTo>
                    <a:pt x="1468" y="27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sp>
          <p:nvSpPr>
            <p:cNvPr id="79" name="Freeform 39">
              <a:extLst>
                <a:ext uri="{FF2B5EF4-FFF2-40B4-BE49-F238E27FC236}">
                  <a16:creationId xmlns:a16="http://schemas.microsoft.com/office/drawing/2014/main" id="{084D59D6-D903-9A40-5BF4-AC00C3815824}"/>
                </a:ext>
              </a:extLst>
            </p:cNvPr>
            <p:cNvSpPr>
              <a:spLocks/>
            </p:cNvSpPr>
            <p:nvPr/>
          </p:nvSpPr>
          <p:spPr bwMode="auto">
            <a:xfrm>
              <a:off x="8515351" y="7215188"/>
              <a:ext cx="63500" cy="63500"/>
            </a:xfrm>
            <a:custGeom>
              <a:avLst/>
              <a:gdLst>
                <a:gd name="T0" fmla="*/ 12 w 80"/>
                <a:gd name="T1" fmla="*/ 12 h 80"/>
                <a:gd name="T2" fmla="*/ 0 w 80"/>
                <a:gd name="T3" fmla="*/ 40 h 80"/>
                <a:gd name="T4" fmla="*/ 12 w 80"/>
                <a:gd name="T5" fmla="*/ 68 h 80"/>
                <a:gd name="T6" fmla="*/ 40 w 80"/>
                <a:gd name="T7" fmla="*/ 80 h 80"/>
                <a:gd name="T8" fmla="*/ 68 w 80"/>
                <a:gd name="T9" fmla="*/ 68 h 80"/>
                <a:gd name="T10" fmla="*/ 80 w 80"/>
                <a:gd name="T11" fmla="*/ 40 h 80"/>
                <a:gd name="T12" fmla="*/ 68 w 80"/>
                <a:gd name="T13" fmla="*/ 12 h 80"/>
                <a:gd name="T14" fmla="*/ 40 w 80"/>
                <a:gd name="T15" fmla="*/ 0 h 80"/>
                <a:gd name="T16" fmla="*/ 12 w 80"/>
                <a:gd name="T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12" y="12"/>
                  </a:moveTo>
                  <a:cubicBezTo>
                    <a:pt x="4" y="19"/>
                    <a:pt x="0" y="29"/>
                    <a:pt x="0" y="40"/>
                  </a:cubicBezTo>
                  <a:cubicBezTo>
                    <a:pt x="0" y="50"/>
                    <a:pt x="4" y="61"/>
                    <a:pt x="12" y="68"/>
                  </a:cubicBezTo>
                  <a:cubicBezTo>
                    <a:pt x="19" y="76"/>
                    <a:pt x="29" y="80"/>
                    <a:pt x="40" y="80"/>
                  </a:cubicBezTo>
                  <a:cubicBezTo>
                    <a:pt x="50" y="80"/>
                    <a:pt x="61" y="76"/>
                    <a:pt x="68" y="68"/>
                  </a:cubicBezTo>
                  <a:cubicBezTo>
                    <a:pt x="76" y="61"/>
                    <a:pt x="80" y="50"/>
                    <a:pt x="80" y="40"/>
                  </a:cubicBezTo>
                  <a:cubicBezTo>
                    <a:pt x="80" y="29"/>
                    <a:pt x="76" y="19"/>
                    <a:pt x="68" y="12"/>
                  </a:cubicBezTo>
                  <a:cubicBezTo>
                    <a:pt x="61" y="4"/>
                    <a:pt x="50" y="0"/>
                    <a:pt x="40" y="0"/>
                  </a:cubicBezTo>
                  <a:cubicBezTo>
                    <a:pt x="29" y="0"/>
                    <a:pt x="19" y="4"/>
                    <a:pt x="1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tx1">
                    <a:lumMod val="65000"/>
                    <a:lumOff val="35000"/>
                  </a:schemeClr>
                </a:solidFill>
              </a:endParaRPr>
            </a:p>
          </p:txBody>
        </p:sp>
      </p:grpSp>
      <p:sp>
        <p:nvSpPr>
          <p:cNvPr id="80" name="TextBox 79">
            <a:extLst>
              <a:ext uri="{FF2B5EF4-FFF2-40B4-BE49-F238E27FC236}">
                <a16:creationId xmlns:a16="http://schemas.microsoft.com/office/drawing/2014/main" id="{023015B7-2CD7-4A8E-EC72-3B7C4CE0410B}"/>
              </a:ext>
            </a:extLst>
          </p:cNvPr>
          <p:cNvSpPr txBox="1"/>
          <p:nvPr/>
        </p:nvSpPr>
        <p:spPr>
          <a:xfrm>
            <a:off x="3176721" y="2263667"/>
            <a:ext cx="1543341" cy="1166345"/>
          </a:xfrm>
          <a:prstGeom prst="rect">
            <a:avLst/>
          </a:prstGeom>
          <a:noFill/>
        </p:spPr>
        <p:txBody>
          <a:bodyPr wrap="square" lIns="0" tIns="0" rIns="0" bIns="0" anchor="ctr">
            <a:noAutofit/>
          </a:bodyPr>
          <a:lstStyle/>
          <a:p>
            <a:pPr algn="ctr">
              <a:lnSpc>
                <a:spcPct val="110000"/>
              </a:lnSpc>
            </a:pPr>
            <a:r>
              <a:rPr lang="en-US" sz="1400" dirty="0">
                <a:solidFill>
                  <a:schemeClr val="accent6">
                    <a:lumMod val="75000"/>
                  </a:schemeClr>
                </a:solidFill>
                <a:ea typeface="Open Sans" panose="020B0606030504020204" pitchFamily="34" charset="0"/>
                <a:cs typeface="Open Sans" panose="020B0606030504020204" pitchFamily="34" charset="0"/>
              </a:rPr>
              <a:t>A secure environment supporting diverse data application needs including real-time analytics, governed data access</a:t>
            </a:r>
          </a:p>
        </p:txBody>
      </p:sp>
      <p:sp>
        <p:nvSpPr>
          <p:cNvPr id="81" name="TextBox 80">
            <a:extLst>
              <a:ext uri="{FF2B5EF4-FFF2-40B4-BE49-F238E27FC236}">
                <a16:creationId xmlns:a16="http://schemas.microsoft.com/office/drawing/2014/main" id="{9E07B150-2F8D-7491-43AB-39820BAA324E}"/>
              </a:ext>
            </a:extLst>
          </p:cNvPr>
          <p:cNvSpPr txBox="1"/>
          <p:nvPr/>
        </p:nvSpPr>
        <p:spPr>
          <a:xfrm>
            <a:off x="7325049" y="2315416"/>
            <a:ext cx="1520647" cy="1166345"/>
          </a:xfrm>
          <a:prstGeom prst="rect">
            <a:avLst/>
          </a:prstGeom>
          <a:noFill/>
        </p:spPr>
        <p:txBody>
          <a:bodyPr wrap="square" lIns="0" tIns="0" rIns="0" bIns="0" anchor="ctr">
            <a:noAutofit/>
          </a:bodyPr>
          <a:lstStyle/>
          <a:p>
            <a:pPr algn="ctr">
              <a:lnSpc>
                <a:spcPct val="110000"/>
              </a:lnSpc>
            </a:pPr>
            <a:r>
              <a:rPr lang="en-US" sz="1400" dirty="0">
                <a:solidFill>
                  <a:schemeClr val="accent6">
                    <a:lumMod val="75000"/>
                  </a:schemeClr>
                </a:solidFill>
                <a:ea typeface="Open Sans" panose="020B0606030504020204" pitchFamily="34" charset="0"/>
                <a:cs typeface="Open Sans" panose="020B0606030504020204" pitchFamily="34" charset="0"/>
              </a:rPr>
              <a:t>A wide range of connections to SAP and non-SAP cloud and on-premise sources, including data lakes.</a:t>
            </a:r>
          </a:p>
        </p:txBody>
      </p:sp>
      <p:sp>
        <p:nvSpPr>
          <p:cNvPr id="82" name="TextBox 81">
            <a:extLst>
              <a:ext uri="{FF2B5EF4-FFF2-40B4-BE49-F238E27FC236}">
                <a16:creationId xmlns:a16="http://schemas.microsoft.com/office/drawing/2014/main" id="{BA1BC139-6BF5-F9B2-235D-6E243A947CC4}"/>
              </a:ext>
            </a:extLst>
          </p:cNvPr>
          <p:cNvSpPr txBox="1"/>
          <p:nvPr/>
        </p:nvSpPr>
        <p:spPr>
          <a:xfrm>
            <a:off x="3285710" y="4936862"/>
            <a:ext cx="1224136" cy="1166345"/>
          </a:xfrm>
          <a:prstGeom prst="rect">
            <a:avLst/>
          </a:prstGeom>
          <a:noFill/>
        </p:spPr>
        <p:txBody>
          <a:bodyPr wrap="square" lIns="0" tIns="0" rIns="0" bIns="0" anchor="ctr">
            <a:noAutofit/>
          </a:bodyPr>
          <a:lstStyle/>
          <a:p>
            <a:pPr algn="ctr">
              <a:lnSpc>
                <a:spcPct val="110000"/>
              </a:lnSpc>
            </a:pPr>
            <a:r>
              <a:rPr lang="en-US" sz="1400" dirty="0">
                <a:solidFill>
                  <a:schemeClr val="accent6">
                    <a:lumMod val="75000"/>
                  </a:schemeClr>
                </a:solidFill>
                <a:ea typeface="Open Sans" panose="020B0606030504020204" pitchFamily="34" charset="0"/>
                <a:cs typeface="Open Sans" panose="020B0606030504020204" pitchFamily="34" charset="0"/>
              </a:rPr>
              <a:t>Graphical low-code/no-code tools to support self-service modeling needs for business users.</a:t>
            </a:r>
          </a:p>
        </p:txBody>
      </p:sp>
      <p:sp>
        <p:nvSpPr>
          <p:cNvPr id="83" name="TextBox 82">
            <a:extLst>
              <a:ext uri="{FF2B5EF4-FFF2-40B4-BE49-F238E27FC236}">
                <a16:creationId xmlns:a16="http://schemas.microsoft.com/office/drawing/2014/main" id="{20BE4C39-8BB8-4BFC-2304-B357615DF4B3}"/>
              </a:ext>
            </a:extLst>
          </p:cNvPr>
          <p:cNvSpPr txBox="1"/>
          <p:nvPr/>
        </p:nvSpPr>
        <p:spPr>
          <a:xfrm>
            <a:off x="7233056" y="4932406"/>
            <a:ext cx="1663359" cy="1166345"/>
          </a:xfrm>
          <a:prstGeom prst="rect">
            <a:avLst/>
          </a:prstGeom>
          <a:noFill/>
        </p:spPr>
        <p:txBody>
          <a:bodyPr wrap="square" lIns="0" tIns="0" rIns="0" bIns="0" anchor="ctr">
            <a:noAutofit/>
          </a:bodyPr>
          <a:lstStyle/>
          <a:p>
            <a:pPr algn="ctr">
              <a:lnSpc>
                <a:spcPct val="110000"/>
              </a:lnSpc>
            </a:pPr>
            <a:r>
              <a:rPr lang="en-US" sz="1200" dirty="0">
                <a:solidFill>
                  <a:schemeClr val="accent6">
                    <a:lumMod val="75000"/>
                  </a:schemeClr>
                </a:solidFill>
                <a:ea typeface="Open Sans" panose="020B0606030504020204" pitchFamily="34" charset="0"/>
                <a:cs typeface="Open Sans" panose="020B0606030504020204" pitchFamily="34" charset="0"/>
              </a:rPr>
              <a:t>Seamless integration </a:t>
            </a:r>
            <a:r>
              <a:rPr lang="en-US" sz="1400" dirty="0">
                <a:solidFill>
                  <a:schemeClr val="accent6">
                    <a:lumMod val="75000"/>
                  </a:schemeClr>
                </a:solidFill>
                <a:ea typeface="Open Sans" panose="020B0606030504020204" pitchFamily="34" charset="0"/>
                <a:cs typeface="Open Sans" panose="020B0606030504020204" pitchFamily="34" charset="0"/>
              </a:rPr>
              <a:t>with SAP Analytics Cloud, Microsoft Excel, and public OData APIs to support consumption by other clients, tools, and apps.</a:t>
            </a:r>
            <a:endParaRPr lang="en-IN" sz="1200" dirty="0">
              <a:solidFill>
                <a:schemeClr val="accent6">
                  <a:lumMod val="75000"/>
                </a:schemeClr>
              </a:solidFill>
              <a:ea typeface="Open Sans" panose="020B0606030504020204" pitchFamily="34" charset="0"/>
              <a:cs typeface="Open Sans" panose="020B0606030504020204" pitchFamily="34" charset="0"/>
            </a:endParaRPr>
          </a:p>
        </p:txBody>
      </p:sp>
      <p:sp>
        <p:nvSpPr>
          <p:cNvPr id="84" name="Rectangle 83">
            <a:extLst>
              <a:ext uri="{FF2B5EF4-FFF2-40B4-BE49-F238E27FC236}">
                <a16:creationId xmlns:a16="http://schemas.microsoft.com/office/drawing/2014/main" id="{A3B4E82E-F089-FA98-DFA7-E770AD334E07}"/>
              </a:ext>
            </a:extLst>
          </p:cNvPr>
          <p:cNvSpPr/>
          <p:nvPr/>
        </p:nvSpPr>
        <p:spPr>
          <a:xfrm>
            <a:off x="639400" y="4177485"/>
            <a:ext cx="2170865" cy="615553"/>
          </a:xfrm>
          <a:prstGeom prst="rect">
            <a:avLst/>
          </a:prstGeom>
        </p:spPr>
        <p:txBody>
          <a:bodyPr wrap="square" lIns="0" tIns="0" rIns="0" bIns="0" anchor="b">
            <a:spAutoFit/>
          </a:bodyPr>
          <a:lstStyle/>
          <a:p>
            <a:pPr algn="r"/>
            <a:r>
              <a:rPr lang="en-IN" sz="2000" b="1" dirty="0">
                <a:solidFill>
                  <a:schemeClr val="tx1">
                    <a:lumMod val="65000"/>
                    <a:lumOff val="35000"/>
                  </a:schemeClr>
                </a:solidFill>
                <a:ea typeface="Open Sans" panose="020B0606030504020204" pitchFamily="34" charset="0"/>
                <a:cs typeface="Segoe UI Light" panose="020B0502040204020203" pitchFamily="34" charset="0"/>
              </a:rPr>
              <a:t>EXPLORE and MODEL</a:t>
            </a:r>
          </a:p>
        </p:txBody>
      </p:sp>
      <p:sp>
        <p:nvSpPr>
          <p:cNvPr id="85" name="Rectangle 84">
            <a:extLst>
              <a:ext uri="{FF2B5EF4-FFF2-40B4-BE49-F238E27FC236}">
                <a16:creationId xmlns:a16="http://schemas.microsoft.com/office/drawing/2014/main" id="{B51C809C-7CB2-26AC-2C38-B638F81978F2}"/>
              </a:ext>
            </a:extLst>
          </p:cNvPr>
          <p:cNvSpPr/>
          <p:nvPr/>
        </p:nvSpPr>
        <p:spPr>
          <a:xfrm>
            <a:off x="9129558" y="3585609"/>
            <a:ext cx="2170865" cy="307777"/>
          </a:xfrm>
          <a:prstGeom prst="rect">
            <a:avLst/>
          </a:prstGeom>
        </p:spPr>
        <p:txBody>
          <a:bodyPr wrap="square" lIns="0" tIns="0" rIns="0" bIns="0" anchor="b">
            <a:spAutoFit/>
          </a:bodyPr>
          <a:lstStyle/>
          <a:p>
            <a:r>
              <a:rPr lang="en-IN" sz="2000" b="1" dirty="0">
                <a:solidFill>
                  <a:schemeClr val="tx1">
                    <a:lumMod val="65000"/>
                    <a:lumOff val="35000"/>
                  </a:schemeClr>
                </a:solidFill>
                <a:ea typeface="Open Sans" panose="020B0606030504020204" pitchFamily="34" charset="0"/>
                <a:cs typeface="Segoe UI Light" panose="020B0502040204020203" pitchFamily="34" charset="0"/>
              </a:rPr>
              <a:t>CONNECT</a:t>
            </a:r>
          </a:p>
        </p:txBody>
      </p:sp>
      <p:sp>
        <p:nvSpPr>
          <p:cNvPr id="86" name="Rectangle 85">
            <a:extLst>
              <a:ext uri="{FF2B5EF4-FFF2-40B4-BE49-F238E27FC236}">
                <a16:creationId xmlns:a16="http://schemas.microsoft.com/office/drawing/2014/main" id="{82B05F2E-6C74-C132-B6EB-F98E9891AF41}"/>
              </a:ext>
            </a:extLst>
          </p:cNvPr>
          <p:cNvSpPr/>
          <p:nvPr/>
        </p:nvSpPr>
        <p:spPr>
          <a:xfrm>
            <a:off x="9129558" y="4485261"/>
            <a:ext cx="2170865" cy="307777"/>
          </a:xfrm>
          <a:prstGeom prst="rect">
            <a:avLst/>
          </a:prstGeom>
        </p:spPr>
        <p:txBody>
          <a:bodyPr wrap="square" lIns="0" tIns="0" rIns="0" bIns="0" anchor="b">
            <a:spAutoFit/>
          </a:bodyPr>
          <a:lstStyle/>
          <a:p>
            <a:r>
              <a:rPr lang="en-IN" sz="2000" b="1" dirty="0">
                <a:solidFill>
                  <a:schemeClr val="tx1">
                    <a:lumMod val="65000"/>
                    <a:lumOff val="35000"/>
                  </a:schemeClr>
                </a:solidFill>
                <a:ea typeface="Open Sans" panose="020B0606030504020204" pitchFamily="34" charset="0"/>
                <a:cs typeface="Segoe UI Light" panose="020B0502040204020203" pitchFamily="34" charset="0"/>
              </a:rPr>
              <a:t>CONSUME</a:t>
            </a:r>
          </a:p>
        </p:txBody>
      </p:sp>
      <p:pic>
        <p:nvPicPr>
          <p:cNvPr id="1026" name="Picture 2" descr="SAP Discovery Center - SAP Datasphere">
            <a:extLst>
              <a:ext uri="{FF2B5EF4-FFF2-40B4-BE49-F238E27FC236}">
                <a16:creationId xmlns:a16="http://schemas.microsoft.com/office/drawing/2014/main" id="{EABB10B7-D3AF-7D2A-9AC7-234F87BC04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820" y="85337"/>
            <a:ext cx="711081" cy="7110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538AC7-EED3-A72D-4533-9019C8BB1462}"/>
              </a:ext>
            </a:extLst>
          </p:cNvPr>
          <p:cNvSpPr txBox="1"/>
          <p:nvPr/>
        </p:nvSpPr>
        <p:spPr>
          <a:xfrm>
            <a:off x="265788" y="759249"/>
            <a:ext cx="11733280" cy="1077218"/>
          </a:xfrm>
          <a:prstGeom prst="rect">
            <a:avLst/>
          </a:prstGeom>
          <a:noFill/>
        </p:spPr>
        <p:txBody>
          <a:bodyPr wrap="square">
            <a:spAutoFit/>
          </a:bodyPr>
          <a:lstStyle/>
          <a:p>
            <a:r>
              <a:rPr lang="en-US" sz="1600" b="0" i="0" dirty="0">
                <a:solidFill>
                  <a:srgbClr val="333333"/>
                </a:solidFill>
                <a:effectLst/>
                <a:latin typeface="72" panose="020B0503030000000003" pitchFamily="34" charset="0"/>
              </a:rPr>
              <a:t>SAP Datasphere is a </a:t>
            </a:r>
            <a:r>
              <a:rPr lang="en-US" sz="1600" dirty="0">
                <a:solidFill>
                  <a:srgbClr val="333333"/>
                </a:solidFill>
                <a:latin typeface="72" panose="020B0503030000000003" pitchFamily="34" charset="0"/>
              </a:rPr>
              <a:t>SaaS offering from SAP which</a:t>
            </a:r>
            <a:r>
              <a:rPr lang="en-US" sz="1600" b="0" i="0" dirty="0">
                <a:solidFill>
                  <a:srgbClr val="333333"/>
                </a:solidFill>
                <a:effectLst/>
                <a:latin typeface="72" panose="020B0503030000000003" pitchFamily="34" charset="0"/>
              </a:rPr>
              <a:t> uniquely harmonizes mission-critical data across the organization, unleashing business and technical experts to make the most impactful decisions. It combines previously discrete capabilities into a unified service for data integration, cataloging, semantic modeling, data warehousing, and virtualizing workloads across SAP and non-SAP data.</a:t>
            </a:r>
            <a:endParaRPr lang="en-US" sz="2000" dirty="0"/>
          </a:p>
        </p:txBody>
      </p:sp>
    </p:spTree>
    <p:extLst>
      <p:ext uri="{BB962C8B-B14F-4D97-AF65-F5344CB8AC3E}">
        <p14:creationId xmlns:p14="http://schemas.microsoft.com/office/powerpoint/2010/main" val="133477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1BF5B2-F297-CDB5-3EFB-A35AABE3094E}"/>
              </a:ext>
            </a:extLst>
          </p:cNvPr>
          <p:cNvSpPr>
            <a:spLocks noGrp="1"/>
          </p:cNvSpPr>
          <p:nvPr>
            <p:ph type="title"/>
          </p:nvPr>
        </p:nvSpPr>
        <p:spPr>
          <a:xfrm>
            <a:off x="429956" y="63111"/>
            <a:ext cx="9733444" cy="711081"/>
          </a:xfrm>
          <a:prstGeom prst="rect">
            <a:avLst/>
          </a:prstGeom>
        </p:spPr>
        <p:txBody>
          <a:bodyPr/>
          <a:lstStyle/>
          <a:p>
            <a:r>
              <a:rPr lang="en-US" dirty="0">
                <a:solidFill>
                  <a:schemeClr val="accent5"/>
                </a:solidFill>
              </a:rPr>
              <a:t>Course Outlook</a:t>
            </a:r>
            <a:endParaRPr lang="en-IN" dirty="0">
              <a:solidFill>
                <a:schemeClr val="accent5"/>
              </a:solidFill>
            </a:endParaRPr>
          </a:p>
        </p:txBody>
      </p:sp>
      <p:sp>
        <p:nvSpPr>
          <p:cNvPr id="2" name="TextBox 1">
            <a:extLst>
              <a:ext uri="{FF2B5EF4-FFF2-40B4-BE49-F238E27FC236}">
                <a16:creationId xmlns:a16="http://schemas.microsoft.com/office/drawing/2014/main" id="{25EA5B5F-2B4D-27A5-6CB3-8234999AF427}"/>
              </a:ext>
            </a:extLst>
          </p:cNvPr>
          <p:cNvSpPr txBox="1"/>
          <p:nvPr/>
        </p:nvSpPr>
        <p:spPr>
          <a:xfrm rot="16200000">
            <a:off x="-2028620" y="3259723"/>
            <a:ext cx="5414168" cy="338554"/>
          </a:xfrm>
          <a:prstGeom prst="rect">
            <a:avLst/>
          </a:prstGeom>
          <a:noFill/>
        </p:spPr>
        <p:txBody>
          <a:bodyPr wrap="square" rtlCol="0">
            <a:spAutoFit/>
          </a:bodyPr>
          <a:lstStyle/>
          <a:p>
            <a:pPr algn="ctr"/>
            <a:r>
              <a:rPr lang="en-IN" sz="1600" dirty="0">
                <a:solidFill>
                  <a:schemeClr val="bg1"/>
                </a:solidFill>
                <a:latin typeface="Segoe UI Light" panose="020B0502040204020203" pitchFamily="34" charset="0"/>
                <a:cs typeface="Segoe UI Light" panose="020B0502040204020203" pitchFamily="34" charset="0"/>
              </a:rPr>
              <a:t>DATA ANALYSIS</a:t>
            </a:r>
          </a:p>
        </p:txBody>
      </p:sp>
      <p:sp>
        <p:nvSpPr>
          <p:cNvPr id="19" name="Freeform: Shape 18">
            <a:extLst>
              <a:ext uri="{FF2B5EF4-FFF2-40B4-BE49-F238E27FC236}">
                <a16:creationId xmlns:a16="http://schemas.microsoft.com/office/drawing/2014/main" id="{EF6CD981-B313-F87C-2D79-26329B6E5655}"/>
              </a:ext>
            </a:extLst>
          </p:cNvPr>
          <p:cNvSpPr/>
          <p:nvPr/>
        </p:nvSpPr>
        <p:spPr>
          <a:xfrm>
            <a:off x="2947175" y="3677914"/>
            <a:ext cx="1252782" cy="1035957"/>
          </a:xfrm>
          <a:custGeom>
            <a:avLst/>
            <a:gdLst>
              <a:gd name="connsiteX0" fmla="*/ 0 w 1224136"/>
              <a:gd name="connsiteY0" fmla="*/ 0 h 1224136"/>
              <a:gd name="connsiteX1" fmla="*/ 1224136 w 1224136"/>
              <a:gd name="connsiteY1" fmla="*/ 0 h 1224136"/>
              <a:gd name="connsiteX2" fmla="*/ 1224136 w 1224136"/>
              <a:gd name="connsiteY2" fmla="*/ 1224136 h 1224136"/>
              <a:gd name="connsiteX3" fmla="*/ 0 w 1224136"/>
              <a:gd name="connsiteY3" fmla="*/ 1224136 h 1224136"/>
              <a:gd name="connsiteX4" fmla="*/ 0 w 1224136"/>
              <a:gd name="connsiteY4" fmla="*/ 0 h 1224136"/>
              <a:gd name="connsiteX0" fmla="*/ 0 w 1224136"/>
              <a:gd name="connsiteY0" fmla="*/ 0 h 1224136"/>
              <a:gd name="connsiteX1" fmla="*/ 1224136 w 1224136"/>
              <a:gd name="connsiteY1" fmla="*/ 0 h 1224136"/>
              <a:gd name="connsiteX2" fmla="*/ 1224136 w 1224136"/>
              <a:gd name="connsiteY2" fmla="*/ 1224136 h 1224136"/>
              <a:gd name="connsiteX3" fmla="*/ 0 w 1224136"/>
              <a:gd name="connsiteY3" fmla="*/ 1224136 h 1224136"/>
              <a:gd name="connsiteX4" fmla="*/ 91440 w 1224136"/>
              <a:gd name="connsiteY4" fmla="*/ 91440 h 1224136"/>
              <a:gd name="connsiteX0" fmla="*/ 0 w 1224136"/>
              <a:gd name="connsiteY0" fmla="*/ 0 h 1224136"/>
              <a:gd name="connsiteX1" fmla="*/ 1224136 w 1224136"/>
              <a:gd name="connsiteY1" fmla="*/ 0 h 1224136"/>
              <a:gd name="connsiteX2" fmla="*/ 1224136 w 1224136"/>
              <a:gd name="connsiteY2" fmla="*/ 1224136 h 1224136"/>
              <a:gd name="connsiteX3" fmla="*/ 0 w 1224136"/>
              <a:gd name="connsiteY3" fmla="*/ 1224136 h 1224136"/>
              <a:gd name="connsiteX0" fmla="*/ 1224136 w 1224136"/>
              <a:gd name="connsiteY0" fmla="*/ 0 h 1224136"/>
              <a:gd name="connsiteX1" fmla="*/ 1224136 w 1224136"/>
              <a:gd name="connsiteY1" fmla="*/ 1224136 h 1224136"/>
              <a:gd name="connsiteX2" fmla="*/ 0 w 1224136"/>
              <a:gd name="connsiteY2" fmla="*/ 1224136 h 1224136"/>
            </a:gdLst>
            <a:ahLst/>
            <a:cxnLst>
              <a:cxn ang="0">
                <a:pos x="connsiteX0" y="connsiteY0"/>
              </a:cxn>
              <a:cxn ang="0">
                <a:pos x="connsiteX1" y="connsiteY1"/>
              </a:cxn>
              <a:cxn ang="0">
                <a:pos x="connsiteX2" y="connsiteY2"/>
              </a:cxn>
            </a:cxnLst>
            <a:rect l="l" t="t" r="r" b="b"/>
            <a:pathLst>
              <a:path w="1224136" h="1224136">
                <a:moveTo>
                  <a:pt x="1224136" y="0"/>
                </a:moveTo>
                <a:lnTo>
                  <a:pt x="1224136" y="1224136"/>
                </a:lnTo>
                <a:lnTo>
                  <a:pt x="0" y="1224136"/>
                </a:lnTo>
              </a:path>
            </a:pathLst>
          </a:cu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Freeform: Shape 11">
            <a:extLst>
              <a:ext uri="{FF2B5EF4-FFF2-40B4-BE49-F238E27FC236}">
                <a16:creationId xmlns:a16="http://schemas.microsoft.com/office/drawing/2014/main" id="{22E1FCA1-4A85-12E7-A591-8521D280D136}"/>
              </a:ext>
            </a:extLst>
          </p:cNvPr>
          <p:cNvSpPr/>
          <p:nvPr/>
        </p:nvSpPr>
        <p:spPr>
          <a:xfrm rot="10800000">
            <a:off x="4202221" y="2648710"/>
            <a:ext cx="2505566" cy="1035957"/>
          </a:xfrm>
          <a:custGeom>
            <a:avLst/>
            <a:gdLst>
              <a:gd name="connsiteX0" fmla="*/ 0 w 2448272"/>
              <a:gd name="connsiteY0" fmla="*/ 0 h 1224136"/>
              <a:gd name="connsiteX1" fmla="*/ 2448272 w 2448272"/>
              <a:gd name="connsiteY1" fmla="*/ 0 h 1224136"/>
              <a:gd name="connsiteX2" fmla="*/ 2448272 w 2448272"/>
              <a:gd name="connsiteY2" fmla="*/ 1224136 h 1224136"/>
              <a:gd name="connsiteX3" fmla="*/ 0 w 2448272"/>
              <a:gd name="connsiteY3" fmla="*/ 1224136 h 1224136"/>
              <a:gd name="connsiteX4" fmla="*/ 0 w 2448272"/>
              <a:gd name="connsiteY4" fmla="*/ 0 h 1224136"/>
              <a:gd name="connsiteX0" fmla="*/ 0 w 2448272"/>
              <a:gd name="connsiteY0" fmla="*/ 3304 h 1227440"/>
              <a:gd name="connsiteX1" fmla="*/ 1131724 w 2448272"/>
              <a:gd name="connsiteY1" fmla="*/ 0 h 1227440"/>
              <a:gd name="connsiteX2" fmla="*/ 2448272 w 2448272"/>
              <a:gd name="connsiteY2" fmla="*/ 3304 h 1227440"/>
              <a:gd name="connsiteX3" fmla="*/ 2448272 w 2448272"/>
              <a:gd name="connsiteY3" fmla="*/ 1227440 h 1227440"/>
              <a:gd name="connsiteX4" fmla="*/ 0 w 2448272"/>
              <a:gd name="connsiteY4" fmla="*/ 1227440 h 1227440"/>
              <a:gd name="connsiteX5" fmla="*/ 0 w 2448272"/>
              <a:gd name="connsiteY5" fmla="*/ 3304 h 1227440"/>
              <a:gd name="connsiteX0" fmla="*/ 1131724 w 2448272"/>
              <a:gd name="connsiteY0" fmla="*/ 0 h 1227440"/>
              <a:gd name="connsiteX1" fmla="*/ 2448272 w 2448272"/>
              <a:gd name="connsiteY1" fmla="*/ 3304 h 1227440"/>
              <a:gd name="connsiteX2" fmla="*/ 2448272 w 2448272"/>
              <a:gd name="connsiteY2" fmla="*/ 1227440 h 1227440"/>
              <a:gd name="connsiteX3" fmla="*/ 0 w 2448272"/>
              <a:gd name="connsiteY3" fmla="*/ 1227440 h 1227440"/>
              <a:gd name="connsiteX4" fmla="*/ 0 w 2448272"/>
              <a:gd name="connsiteY4" fmla="*/ 3304 h 1227440"/>
              <a:gd name="connsiteX5" fmla="*/ 1223164 w 2448272"/>
              <a:gd name="connsiteY5" fmla="*/ 91440 h 1227440"/>
              <a:gd name="connsiteX0" fmla="*/ 1131724 w 2448272"/>
              <a:gd name="connsiteY0" fmla="*/ 0 h 1227440"/>
              <a:gd name="connsiteX1" fmla="*/ 2448272 w 2448272"/>
              <a:gd name="connsiteY1" fmla="*/ 3304 h 1227440"/>
              <a:gd name="connsiteX2" fmla="*/ 2448272 w 2448272"/>
              <a:gd name="connsiteY2" fmla="*/ 1227440 h 1227440"/>
              <a:gd name="connsiteX3" fmla="*/ 0 w 2448272"/>
              <a:gd name="connsiteY3" fmla="*/ 1227440 h 1227440"/>
              <a:gd name="connsiteX4" fmla="*/ 0 w 2448272"/>
              <a:gd name="connsiteY4" fmla="*/ 3304 h 1227440"/>
              <a:gd name="connsiteX0" fmla="*/ 2448272 w 2448272"/>
              <a:gd name="connsiteY0" fmla="*/ 0 h 1224136"/>
              <a:gd name="connsiteX1" fmla="*/ 2448272 w 2448272"/>
              <a:gd name="connsiteY1" fmla="*/ 1224136 h 1224136"/>
              <a:gd name="connsiteX2" fmla="*/ 0 w 2448272"/>
              <a:gd name="connsiteY2" fmla="*/ 1224136 h 1224136"/>
              <a:gd name="connsiteX3" fmla="*/ 0 w 2448272"/>
              <a:gd name="connsiteY3" fmla="*/ 0 h 1224136"/>
            </a:gdLst>
            <a:ahLst/>
            <a:cxnLst>
              <a:cxn ang="0">
                <a:pos x="connsiteX0" y="connsiteY0"/>
              </a:cxn>
              <a:cxn ang="0">
                <a:pos x="connsiteX1" y="connsiteY1"/>
              </a:cxn>
              <a:cxn ang="0">
                <a:pos x="connsiteX2" y="connsiteY2"/>
              </a:cxn>
              <a:cxn ang="0">
                <a:pos x="connsiteX3" y="connsiteY3"/>
              </a:cxn>
            </a:cxnLst>
            <a:rect l="l" t="t" r="r" b="b"/>
            <a:pathLst>
              <a:path w="2448272" h="1224136">
                <a:moveTo>
                  <a:pt x="2448272" y="0"/>
                </a:moveTo>
                <a:lnTo>
                  <a:pt x="2448272" y="1224136"/>
                </a:lnTo>
                <a:lnTo>
                  <a:pt x="0" y="1224136"/>
                </a:lnTo>
                <a:lnTo>
                  <a:pt x="0" y="0"/>
                </a:lnTo>
              </a:path>
            </a:pathLst>
          </a:cu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Freeform: Shape 14">
            <a:extLst>
              <a:ext uri="{FF2B5EF4-FFF2-40B4-BE49-F238E27FC236}">
                <a16:creationId xmlns:a16="http://schemas.microsoft.com/office/drawing/2014/main" id="{F0745C24-F99A-A8C6-A897-7AB74E77E9D7}"/>
              </a:ext>
            </a:extLst>
          </p:cNvPr>
          <p:cNvSpPr/>
          <p:nvPr/>
        </p:nvSpPr>
        <p:spPr>
          <a:xfrm>
            <a:off x="6706113" y="3677914"/>
            <a:ext cx="2505566" cy="1035957"/>
          </a:xfrm>
          <a:custGeom>
            <a:avLst/>
            <a:gdLst>
              <a:gd name="connsiteX0" fmla="*/ 0 w 2448272"/>
              <a:gd name="connsiteY0" fmla="*/ 0 h 1224136"/>
              <a:gd name="connsiteX1" fmla="*/ 2448272 w 2448272"/>
              <a:gd name="connsiteY1" fmla="*/ 0 h 1224136"/>
              <a:gd name="connsiteX2" fmla="*/ 2448272 w 2448272"/>
              <a:gd name="connsiteY2" fmla="*/ 1224136 h 1224136"/>
              <a:gd name="connsiteX3" fmla="*/ 0 w 2448272"/>
              <a:gd name="connsiteY3" fmla="*/ 1224136 h 1224136"/>
              <a:gd name="connsiteX4" fmla="*/ 0 w 2448272"/>
              <a:gd name="connsiteY4" fmla="*/ 0 h 1224136"/>
              <a:gd name="connsiteX0" fmla="*/ 0 w 2448272"/>
              <a:gd name="connsiteY0" fmla="*/ 3304 h 1227440"/>
              <a:gd name="connsiteX1" fmla="*/ 1131724 w 2448272"/>
              <a:gd name="connsiteY1" fmla="*/ 0 h 1227440"/>
              <a:gd name="connsiteX2" fmla="*/ 2448272 w 2448272"/>
              <a:gd name="connsiteY2" fmla="*/ 3304 h 1227440"/>
              <a:gd name="connsiteX3" fmla="*/ 2448272 w 2448272"/>
              <a:gd name="connsiteY3" fmla="*/ 1227440 h 1227440"/>
              <a:gd name="connsiteX4" fmla="*/ 0 w 2448272"/>
              <a:gd name="connsiteY4" fmla="*/ 1227440 h 1227440"/>
              <a:gd name="connsiteX5" fmla="*/ 0 w 2448272"/>
              <a:gd name="connsiteY5" fmla="*/ 3304 h 1227440"/>
              <a:gd name="connsiteX0" fmla="*/ 1131724 w 2448272"/>
              <a:gd name="connsiteY0" fmla="*/ 0 h 1227440"/>
              <a:gd name="connsiteX1" fmla="*/ 2448272 w 2448272"/>
              <a:gd name="connsiteY1" fmla="*/ 3304 h 1227440"/>
              <a:gd name="connsiteX2" fmla="*/ 2448272 w 2448272"/>
              <a:gd name="connsiteY2" fmla="*/ 1227440 h 1227440"/>
              <a:gd name="connsiteX3" fmla="*/ 0 w 2448272"/>
              <a:gd name="connsiteY3" fmla="*/ 1227440 h 1227440"/>
              <a:gd name="connsiteX4" fmla="*/ 0 w 2448272"/>
              <a:gd name="connsiteY4" fmla="*/ 3304 h 1227440"/>
              <a:gd name="connsiteX5" fmla="*/ 1223164 w 2448272"/>
              <a:gd name="connsiteY5" fmla="*/ 91440 h 1227440"/>
              <a:gd name="connsiteX0" fmla="*/ 1131724 w 2448272"/>
              <a:gd name="connsiteY0" fmla="*/ 0 h 1227440"/>
              <a:gd name="connsiteX1" fmla="*/ 2448272 w 2448272"/>
              <a:gd name="connsiteY1" fmla="*/ 3304 h 1227440"/>
              <a:gd name="connsiteX2" fmla="*/ 2448272 w 2448272"/>
              <a:gd name="connsiteY2" fmla="*/ 1227440 h 1227440"/>
              <a:gd name="connsiteX3" fmla="*/ 0 w 2448272"/>
              <a:gd name="connsiteY3" fmla="*/ 1227440 h 1227440"/>
              <a:gd name="connsiteX4" fmla="*/ 0 w 2448272"/>
              <a:gd name="connsiteY4" fmla="*/ 3304 h 1227440"/>
              <a:gd name="connsiteX0" fmla="*/ 2448272 w 2448272"/>
              <a:gd name="connsiteY0" fmla="*/ 0 h 1224136"/>
              <a:gd name="connsiteX1" fmla="*/ 2448272 w 2448272"/>
              <a:gd name="connsiteY1" fmla="*/ 1224136 h 1224136"/>
              <a:gd name="connsiteX2" fmla="*/ 0 w 2448272"/>
              <a:gd name="connsiteY2" fmla="*/ 1224136 h 1224136"/>
              <a:gd name="connsiteX3" fmla="*/ 0 w 2448272"/>
              <a:gd name="connsiteY3" fmla="*/ 0 h 1224136"/>
            </a:gdLst>
            <a:ahLst/>
            <a:cxnLst>
              <a:cxn ang="0">
                <a:pos x="connsiteX0" y="connsiteY0"/>
              </a:cxn>
              <a:cxn ang="0">
                <a:pos x="connsiteX1" y="connsiteY1"/>
              </a:cxn>
              <a:cxn ang="0">
                <a:pos x="connsiteX2" y="connsiteY2"/>
              </a:cxn>
              <a:cxn ang="0">
                <a:pos x="connsiteX3" y="connsiteY3"/>
              </a:cxn>
            </a:cxnLst>
            <a:rect l="l" t="t" r="r" b="b"/>
            <a:pathLst>
              <a:path w="2448272" h="1224136">
                <a:moveTo>
                  <a:pt x="2448272" y="0"/>
                </a:moveTo>
                <a:lnTo>
                  <a:pt x="2448272" y="1224136"/>
                </a:lnTo>
                <a:lnTo>
                  <a:pt x="0" y="1224136"/>
                </a:lnTo>
                <a:lnTo>
                  <a:pt x="0" y="0"/>
                </a:lnTo>
              </a:path>
            </a:pathLst>
          </a:cu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7A0E7D4A-9E2D-2525-FF4F-035C869086B3}"/>
              </a:ext>
            </a:extLst>
          </p:cNvPr>
          <p:cNvSpPr/>
          <p:nvPr/>
        </p:nvSpPr>
        <p:spPr>
          <a:xfrm>
            <a:off x="9211529" y="2648710"/>
            <a:ext cx="1239847" cy="1035957"/>
          </a:xfrm>
          <a:custGeom>
            <a:avLst/>
            <a:gdLst>
              <a:gd name="connsiteX0" fmla="*/ 0 w 1211496"/>
              <a:gd name="connsiteY0" fmla="*/ 0 h 1224136"/>
              <a:gd name="connsiteX1" fmla="*/ 1211496 w 1211496"/>
              <a:gd name="connsiteY1" fmla="*/ 0 h 1224136"/>
              <a:gd name="connsiteX2" fmla="*/ 1211496 w 1211496"/>
              <a:gd name="connsiteY2" fmla="*/ 1224136 h 1224136"/>
              <a:gd name="connsiteX3" fmla="*/ 0 w 1211496"/>
              <a:gd name="connsiteY3" fmla="*/ 1224136 h 1224136"/>
              <a:gd name="connsiteX4" fmla="*/ 0 w 1211496"/>
              <a:gd name="connsiteY4" fmla="*/ 0 h 1224136"/>
              <a:gd name="connsiteX0" fmla="*/ 1211496 w 1302936"/>
              <a:gd name="connsiteY0" fmla="*/ 1224136 h 1315576"/>
              <a:gd name="connsiteX1" fmla="*/ 0 w 1302936"/>
              <a:gd name="connsiteY1" fmla="*/ 1224136 h 1315576"/>
              <a:gd name="connsiteX2" fmla="*/ 0 w 1302936"/>
              <a:gd name="connsiteY2" fmla="*/ 0 h 1315576"/>
              <a:gd name="connsiteX3" fmla="*/ 1211496 w 1302936"/>
              <a:gd name="connsiteY3" fmla="*/ 0 h 1315576"/>
              <a:gd name="connsiteX4" fmla="*/ 1302936 w 1302936"/>
              <a:gd name="connsiteY4" fmla="*/ 1315576 h 1315576"/>
              <a:gd name="connsiteX0" fmla="*/ 1211496 w 1211496"/>
              <a:gd name="connsiteY0" fmla="*/ 1224136 h 1224136"/>
              <a:gd name="connsiteX1" fmla="*/ 0 w 1211496"/>
              <a:gd name="connsiteY1" fmla="*/ 1224136 h 1224136"/>
              <a:gd name="connsiteX2" fmla="*/ 0 w 1211496"/>
              <a:gd name="connsiteY2" fmla="*/ 0 h 1224136"/>
              <a:gd name="connsiteX3" fmla="*/ 1211496 w 1211496"/>
              <a:gd name="connsiteY3" fmla="*/ 0 h 1224136"/>
              <a:gd name="connsiteX0" fmla="*/ 0 w 1211496"/>
              <a:gd name="connsiteY0" fmla="*/ 1224136 h 1224136"/>
              <a:gd name="connsiteX1" fmla="*/ 0 w 1211496"/>
              <a:gd name="connsiteY1" fmla="*/ 0 h 1224136"/>
              <a:gd name="connsiteX2" fmla="*/ 1211496 w 1211496"/>
              <a:gd name="connsiteY2" fmla="*/ 0 h 1224136"/>
            </a:gdLst>
            <a:ahLst/>
            <a:cxnLst>
              <a:cxn ang="0">
                <a:pos x="connsiteX0" y="connsiteY0"/>
              </a:cxn>
              <a:cxn ang="0">
                <a:pos x="connsiteX1" y="connsiteY1"/>
              </a:cxn>
              <a:cxn ang="0">
                <a:pos x="connsiteX2" y="connsiteY2"/>
              </a:cxn>
            </a:cxnLst>
            <a:rect l="l" t="t" r="r" b="b"/>
            <a:pathLst>
              <a:path w="1211496" h="1224136">
                <a:moveTo>
                  <a:pt x="0" y="1224136"/>
                </a:moveTo>
                <a:lnTo>
                  <a:pt x="0" y="0"/>
                </a:lnTo>
                <a:lnTo>
                  <a:pt x="1211496" y="0"/>
                </a:lnTo>
              </a:path>
            </a:pathLst>
          </a:cu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Graphic 69">
            <a:extLst>
              <a:ext uri="{FF2B5EF4-FFF2-40B4-BE49-F238E27FC236}">
                <a16:creationId xmlns:a16="http://schemas.microsoft.com/office/drawing/2014/main" id="{B36F81AE-001C-CBB5-772C-4E14BEC90B48}"/>
              </a:ext>
            </a:extLst>
          </p:cNvPr>
          <p:cNvSpPr/>
          <p:nvPr/>
        </p:nvSpPr>
        <p:spPr>
          <a:xfrm>
            <a:off x="4939292" y="2191146"/>
            <a:ext cx="1025582" cy="905830"/>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27" name="Graphic 69">
            <a:extLst>
              <a:ext uri="{FF2B5EF4-FFF2-40B4-BE49-F238E27FC236}">
                <a16:creationId xmlns:a16="http://schemas.microsoft.com/office/drawing/2014/main" id="{3DAF3117-927B-6197-4007-C0CC0FFF6025}"/>
              </a:ext>
            </a:extLst>
          </p:cNvPr>
          <p:cNvSpPr/>
          <p:nvPr/>
        </p:nvSpPr>
        <p:spPr>
          <a:xfrm>
            <a:off x="7446105" y="4261562"/>
            <a:ext cx="1025582" cy="905830"/>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28" name="Graphic 69">
            <a:extLst>
              <a:ext uri="{FF2B5EF4-FFF2-40B4-BE49-F238E27FC236}">
                <a16:creationId xmlns:a16="http://schemas.microsoft.com/office/drawing/2014/main" id="{DFC0ABF0-B6CB-92DA-A4B0-107ACC96AB47}"/>
              </a:ext>
            </a:extLst>
          </p:cNvPr>
          <p:cNvSpPr/>
          <p:nvPr/>
        </p:nvSpPr>
        <p:spPr>
          <a:xfrm>
            <a:off x="2500535" y="4266554"/>
            <a:ext cx="1025582" cy="905830"/>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sp>
        <p:nvSpPr>
          <p:cNvPr id="29" name="Graphic 69">
            <a:extLst>
              <a:ext uri="{FF2B5EF4-FFF2-40B4-BE49-F238E27FC236}">
                <a16:creationId xmlns:a16="http://schemas.microsoft.com/office/drawing/2014/main" id="{25112276-A6B4-F3E0-CE81-EEB4A0E5ECEA}"/>
              </a:ext>
            </a:extLst>
          </p:cNvPr>
          <p:cNvSpPr/>
          <p:nvPr/>
        </p:nvSpPr>
        <p:spPr>
          <a:xfrm>
            <a:off x="9962039" y="2191146"/>
            <a:ext cx="1025582" cy="905830"/>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gradFill>
            <a:gsLst>
              <a:gs pos="100000">
                <a:schemeClr val="accent5">
                  <a:lumMod val="75000"/>
                </a:schemeClr>
              </a:gs>
              <a:gs pos="13000">
                <a:schemeClr val="accent6"/>
              </a:gs>
            </a:gsLst>
            <a:lin ang="8100000" scaled="1"/>
          </a:gradFill>
          <a:ln w="9525" cap="flat">
            <a:noFill/>
            <a:prstDash val="solid"/>
            <a:miter/>
          </a:ln>
        </p:spPr>
        <p:txBody>
          <a:bodyPr rtlCol="0" anchor="ctr"/>
          <a:lstStyle/>
          <a:p>
            <a:endParaRPr lang="en-IN"/>
          </a:p>
        </p:txBody>
      </p:sp>
      <p:grpSp>
        <p:nvGrpSpPr>
          <p:cNvPr id="31" name="Group 30">
            <a:extLst>
              <a:ext uri="{FF2B5EF4-FFF2-40B4-BE49-F238E27FC236}">
                <a16:creationId xmlns:a16="http://schemas.microsoft.com/office/drawing/2014/main" id="{2EE8432C-79F3-318C-1D40-58388D58ADFD}"/>
              </a:ext>
            </a:extLst>
          </p:cNvPr>
          <p:cNvGrpSpPr/>
          <p:nvPr/>
        </p:nvGrpSpPr>
        <p:grpSpPr>
          <a:xfrm>
            <a:off x="847742" y="2620750"/>
            <a:ext cx="3065890" cy="1157088"/>
            <a:chOff x="2809704" y="491568"/>
            <a:chExt cx="1772539" cy="1157088"/>
          </a:xfrm>
        </p:grpSpPr>
        <p:sp>
          <p:nvSpPr>
            <p:cNvPr id="32" name="TextBox 31">
              <a:extLst>
                <a:ext uri="{FF2B5EF4-FFF2-40B4-BE49-F238E27FC236}">
                  <a16:creationId xmlns:a16="http://schemas.microsoft.com/office/drawing/2014/main" id="{29FE746E-0D93-1390-4D07-85954E3A5802}"/>
                </a:ext>
              </a:extLst>
            </p:cNvPr>
            <p:cNvSpPr txBox="1"/>
            <p:nvPr/>
          </p:nvSpPr>
          <p:spPr>
            <a:xfrm>
              <a:off x="2809704" y="880380"/>
              <a:ext cx="1772539" cy="768276"/>
            </a:xfrm>
            <a:prstGeom prst="rect">
              <a:avLst/>
            </a:prstGeom>
            <a:noFill/>
          </p:spPr>
          <p:txBody>
            <a:bodyPr wrap="square" lIns="0" tIns="0" rIns="0" bIns="0" anchor="t">
              <a:noAutofit/>
            </a:bodyPr>
            <a:lstStyle/>
            <a:p>
              <a:pPr algn="ctr">
                <a:lnSpc>
                  <a:spcPct val="110000"/>
                </a:lnSpc>
              </a:pPr>
              <a:r>
                <a:rPr lang="en-IN" sz="1400" dirty="0">
                  <a:solidFill>
                    <a:schemeClr val="tx1">
                      <a:lumMod val="75000"/>
                      <a:lumOff val="25000"/>
                    </a:schemeClr>
                  </a:solidFill>
                  <a:ea typeface="Open Sans" panose="020B0606030504020204" pitchFamily="34" charset="0"/>
                  <a:cs typeface="Open Sans" panose="020B0606030504020204" pitchFamily="34" charset="0"/>
                </a:rPr>
                <a:t>Understand the SAP DWC / Datasphere product, usage, implementation strategy and architecture</a:t>
              </a:r>
              <a:endParaRPr lang="en-IN" sz="1100" dirty="0">
                <a:solidFill>
                  <a:schemeClr val="tx1">
                    <a:lumMod val="75000"/>
                    <a:lumOff val="25000"/>
                  </a:schemeClr>
                </a:solidFill>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2BB6C9B1-0EE8-9F47-E53C-0DA0B9EA4DAA}"/>
                </a:ext>
              </a:extLst>
            </p:cNvPr>
            <p:cNvSpPr txBox="1"/>
            <p:nvPr/>
          </p:nvSpPr>
          <p:spPr>
            <a:xfrm>
              <a:off x="2809704" y="491568"/>
              <a:ext cx="1772539" cy="269422"/>
            </a:xfrm>
            <a:prstGeom prst="rect">
              <a:avLst/>
            </a:prstGeom>
            <a:noFill/>
          </p:spPr>
          <p:txBody>
            <a:bodyPr wrap="square" lIns="0" tIns="0" rIns="0" bIns="0" anchor="b">
              <a:noAutofit/>
            </a:bodyPr>
            <a:lstStyle/>
            <a:p>
              <a:pPr algn="ctr"/>
              <a:r>
                <a:rPr lang="en-US" sz="1800" b="1" dirty="0">
                  <a:solidFill>
                    <a:schemeClr val="tx1">
                      <a:lumMod val="75000"/>
                      <a:lumOff val="25000"/>
                    </a:schemeClr>
                  </a:solidFill>
                  <a:cs typeface="Arial" pitchFamily="34" charset="0"/>
                </a:rPr>
                <a:t>Product Introduction</a:t>
              </a:r>
            </a:p>
          </p:txBody>
        </p:sp>
      </p:grpSp>
      <p:grpSp>
        <p:nvGrpSpPr>
          <p:cNvPr id="38" name="Group 37">
            <a:extLst>
              <a:ext uri="{FF2B5EF4-FFF2-40B4-BE49-F238E27FC236}">
                <a16:creationId xmlns:a16="http://schemas.microsoft.com/office/drawing/2014/main" id="{83F2784D-8B99-A7F5-4541-14022E5B31F7}"/>
              </a:ext>
            </a:extLst>
          </p:cNvPr>
          <p:cNvGrpSpPr/>
          <p:nvPr/>
        </p:nvGrpSpPr>
        <p:grpSpPr>
          <a:xfrm>
            <a:off x="4551777" y="4402464"/>
            <a:ext cx="1800612" cy="1157088"/>
            <a:chOff x="2809704" y="491568"/>
            <a:chExt cx="1772539" cy="1157088"/>
          </a:xfrm>
        </p:grpSpPr>
        <p:sp>
          <p:nvSpPr>
            <p:cNvPr id="39" name="TextBox 38">
              <a:extLst>
                <a:ext uri="{FF2B5EF4-FFF2-40B4-BE49-F238E27FC236}">
                  <a16:creationId xmlns:a16="http://schemas.microsoft.com/office/drawing/2014/main" id="{4F1846A9-DA28-BCF0-DA61-FCD6C4112C01}"/>
                </a:ext>
              </a:extLst>
            </p:cNvPr>
            <p:cNvSpPr txBox="1"/>
            <p:nvPr/>
          </p:nvSpPr>
          <p:spPr>
            <a:xfrm>
              <a:off x="2809704" y="880380"/>
              <a:ext cx="1772539" cy="768276"/>
            </a:xfrm>
            <a:prstGeom prst="rect">
              <a:avLst/>
            </a:prstGeom>
            <a:noFill/>
          </p:spPr>
          <p:txBody>
            <a:bodyPr wrap="square" lIns="0" tIns="0" rIns="0" bIns="0" anchor="t">
              <a:noAutofit/>
            </a:bodyPr>
            <a:lstStyle/>
            <a:p>
              <a:pPr algn="ctr">
                <a:lnSpc>
                  <a:spcPct val="110000"/>
                </a:lnSpc>
              </a:pPr>
              <a:r>
                <a:rPr lang="en-IN" sz="1400" dirty="0">
                  <a:solidFill>
                    <a:schemeClr val="tx1">
                      <a:lumMod val="75000"/>
                      <a:lumOff val="25000"/>
                    </a:schemeClr>
                  </a:solidFill>
                  <a:ea typeface="Open Sans" panose="020B0606030504020204" pitchFamily="34" charset="0"/>
                  <a:cs typeface="Open Sans" panose="020B0606030504020204" pitchFamily="34" charset="0"/>
                </a:rPr>
                <a:t>Bring data from different sources or create data natively using Data Builder Portfolio</a:t>
              </a:r>
              <a:endParaRPr lang="en-IN" sz="1100" dirty="0">
                <a:solidFill>
                  <a:schemeClr val="tx1">
                    <a:lumMod val="75000"/>
                    <a:lumOff val="25000"/>
                  </a:schemeClr>
                </a:solidFill>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722D5EDE-A10C-F588-A601-57D6223F0B92}"/>
                </a:ext>
              </a:extLst>
            </p:cNvPr>
            <p:cNvSpPr txBox="1"/>
            <p:nvPr/>
          </p:nvSpPr>
          <p:spPr>
            <a:xfrm>
              <a:off x="2809704" y="491568"/>
              <a:ext cx="1772539" cy="269422"/>
            </a:xfrm>
            <a:prstGeom prst="rect">
              <a:avLst/>
            </a:prstGeom>
            <a:noFill/>
          </p:spPr>
          <p:txBody>
            <a:bodyPr wrap="square" lIns="0" tIns="0" rIns="0" bIns="0" anchor="b">
              <a:noAutofit/>
            </a:bodyPr>
            <a:lstStyle/>
            <a:p>
              <a:pPr algn="ctr"/>
              <a:r>
                <a:rPr lang="en-US" sz="1800" b="1" dirty="0">
                  <a:solidFill>
                    <a:schemeClr val="tx1">
                      <a:lumMod val="75000"/>
                      <a:lumOff val="25000"/>
                    </a:schemeClr>
                  </a:solidFill>
                  <a:cs typeface="Arial" pitchFamily="34" charset="0"/>
                </a:rPr>
                <a:t>Data Builder</a:t>
              </a:r>
            </a:p>
          </p:txBody>
        </p:sp>
      </p:grpSp>
      <p:grpSp>
        <p:nvGrpSpPr>
          <p:cNvPr id="41" name="Group 40">
            <a:extLst>
              <a:ext uri="{FF2B5EF4-FFF2-40B4-BE49-F238E27FC236}">
                <a16:creationId xmlns:a16="http://schemas.microsoft.com/office/drawing/2014/main" id="{63C7598E-4FE1-2E3E-9B6F-FC829AFDF2C1}"/>
              </a:ext>
            </a:extLst>
          </p:cNvPr>
          <p:cNvGrpSpPr/>
          <p:nvPr/>
        </p:nvGrpSpPr>
        <p:grpSpPr>
          <a:xfrm>
            <a:off x="7058590" y="2620750"/>
            <a:ext cx="1800612" cy="1157088"/>
            <a:chOff x="2809704" y="491568"/>
            <a:chExt cx="1772539" cy="1157088"/>
          </a:xfrm>
        </p:grpSpPr>
        <p:sp>
          <p:nvSpPr>
            <p:cNvPr id="42" name="TextBox 41">
              <a:extLst>
                <a:ext uri="{FF2B5EF4-FFF2-40B4-BE49-F238E27FC236}">
                  <a16:creationId xmlns:a16="http://schemas.microsoft.com/office/drawing/2014/main" id="{F336E3FA-7A4A-AFFD-F318-5835A32943A6}"/>
                </a:ext>
              </a:extLst>
            </p:cNvPr>
            <p:cNvSpPr txBox="1"/>
            <p:nvPr/>
          </p:nvSpPr>
          <p:spPr>
            <a:xfrm>
              <a:off x="2809704" y="880380"/>
              <a:ext cx="1772539" cy="768276"/>
            </a:xfrm>
            <a:prstGeom prst="rect">
              <a:avLst/>
            </a:prstGeom>
            <a:noFill/>
          </p:spPr>
          <p:txBody>
            <a:bodyPr wrap="square" lIns="0" tIns="0" rIns="0" bIns="0" anchor="t">
              <a:noAutofit/>
            </a:bodyPr>
            <a:lstStyle/>
            <a:p>
              <a:pPr algn="ctr">
                <a:lnSpc>
                  <a:spcPct val="110000"/>
                </a:lnSpc>
              </a:pPr>
              <a:r>
                <a:rPr lang="en-IN" sz="1400" dirty="0">
                  <a:solidFill>
                    <a:schemeClr val="tx1">
                      <a:lumMod val="75000"/>
                      <a:lumOff val="25000"/>
                    </a:schemeClr>
                  </a:solidFill>
                  <a:ea typeface="Open Sans" panose="020B0606030504020204" pitchFamily="34" charset="0"/>
                  <a:cs typeface="Open Sans" panose="020B0606030504020204" pitchFamily="34" charset="0"/>
                </a:rPr>
                <a:t>Understanding Business Data modelling and consumptions using SAC</a:t>
              </a:r>
              <a:endParaRPr lang="en-IN" sz="1100" dirty="0">
                <a:solidFill>
                  <a:schemeClr val="tx1">
                    <a:lumMod val="75000"/>
                    <a:lumOff val="25000"/>
                  </a:schemeClr>
                </a:solidFill>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1ED9DE9B-DD4F-43C5-04E4-38DB8F920871}"/>
                </a:ext>
              </a:extLst>
            </p:cNvPr>
            <p:cNvSpPr txBox="1"/>
            <p:nvPr/>
          </p:nvSpPr>
          <p:spPr>
            <a:xfrm>
              <a:off x="2809704" y="491568"/>
              <a:ext cx="1772539" cy="269422"/>
            </a:xfrm>
            <a:prstGeom prst="rect">
              <a:avLst/>
            </a:prstGeom>
            <a:noFill/>
          </p:spPr>
          <p:txBody>
            <a:bodyPr wrap="square" lIns="0" tIns="0" rIns="0" bIns="0" anchor="b">
              <a:noAutofit/>
            </a:bodyPr>
            <a:lstStyle/>
            <a:p>
              <a:pPr algn="ctr"/>
              <a:r>
                <a:rPr lang="en-US" sz="1800" b="1" dirty="0">
                  <a:solidFill>
                    <a:schemeClr val="tx1">
                      <a:lumMod val="75000"/>
                      <a:lumOff val="25000"/>
                    </a:schemeClr>
                  </a:solidFill>
                  <a:cs typeface="Arial" pitchFamily="34" charset="0"/>
                </a:rPr>
                <a:t>Data Modeling</a:t>
              </a:r>
            </a:p>
          </p:txBody>
        </p:sp>
      </p:grpSp>
      <p:grpSp>
        <p:nvGrpSpPr>
          <p:cNvPr id="44" name="Group 43">
            <a:extLst>
              <a:ext uri="{FF2B5EF4-FFF2-40B4-BE49-F238E27FC236}">
                <a16:creationId xmlns:a16="http://schemas.microsoft.com/office/drawing/2014/main" id="{DBCCB5BA-D1E1-A229-3E28-BE3A69D0BC8D}"/>
              </a:ext>
            </a:extLst>
          </p:cNvPr>
          <p:cNvGrpSpPr/>
          <p:nvPr/>
        </p:nvGrpSpPr>
        <p:grpSpPr>
          <a:xfrm>
            <a:off x="9261116" y="4636883"/>
            <a:ext cx="2505566" cy="1157088"/>
            <a:chOff x="2809704" y="491568"/>
            <a:chExt cx="1772539" cy="1157088"/>
          </a:xfrm>
        </p:grpSpPr>
        <p:sp>
          <p:nvSpPr>
            <p:cNvPr id="45" name="TextBox 44">
              <a:extLst>
                <a:ext uri="{FF2B5EF4-FFF2-40B4-BE49-F238E27FC236}">
                  <a16:creationId xmlns:a16="http://schemas.microsoft.com/office/drawing/2014/main" id="{ABFE5FEE-5BCF-975A-DDFA-C69BD7254C3D}"/>
                </a:ext>
              </a:extLst>
            </p:cNvPr>
            <p:cNvSpPr txBox="1"/>
            <p:nvPr/>
          </p:nvSpPr>
          <p:spPr>
            <a:xfrm>
              <a:off x="2809704" y="880380"/>
              <a:ext cx="1772539" cy="768276"/>
            </a:xfrm>
            <a:prstGeom prst="rect">
              <a:avLst/>
            </a:prstGeom>
            <a:noFill/>
          </p:spPr>
          <p:txBody>
            <a:bodyPr wrap="square" lIns="0" tIns="0" rIns="0" bIns="0" anchor="t">
              <a:noAutofit/>
            </a:bodyPr>
            <a:lstStyle/>
            <a:p>
              <a:pPr algn="ctr">
                <a:lnSpc>
                  <a:spcPct val="110000"/>
                </a:lnSpc>
              </a:pPr>
              <a:r>
                <a:rPr lang="en-IN" sz="1400" dirty="0">
                  <a:solidFill>
                    <a:schemeClr val="tx1">
                      <a:lumMod val="75000"/>
                      <a:lumOff val="25000"/>
                    </a:schemeClr>
                  </a:solidFill>
                  <a:ea typeface="Open Sans" panose="020B0606030504020204" pitchFamily="34" charset="0"/>
                  <a:cs typeface="Open Sans" panose="020B0606030504020204" pitchFamily="34" charset="0"/>
                </a:rPr>
                <a:t>Build Integrations with different SAP Systems and scenarios. Administer and control data and permissions.</a:t>
              </a:r>
              <a:endParaRPr lang="en-IN" sz="1100" dirty="0">
                <a:solidFill>
                  <a:schemeClr val="tx1">
                    <a:lumMod val="75000"/>
                    <a:lumOff val="25000"/>
                  </a:schemeClr>
                </a:solidFill>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08E976B-881C-1329-EA6B-415270AC381D}"/>
                </a:ext>
              </a:extLst>
            </p:cNvPr>
            <p:cNvSpPr txBox="1"/>
            <p:nvPr/>
          </p:nvSpPr>
          <p:spPr>
            <a:xfrm>
              <a:off x="2809704" y="491568"/>
              <a:ext cx="1772539" cy="269422"/>
            </a:xfrm>
            <a:prstGeom prst="rect">
              <a:avLst/>
            </a:prstGeom>
            <a:noFill/>
          </p:spPr>
          <p:txBody>
            <a:bodyPr wrap="square" lIns="0" tIns="0" rIns="0" bIns="0" anchor="b">
              <a:noAutofit/>
            </a:bodyPr>
            <a:lstStyle/>
            <a:p>
              <a:pPr algn="ctr"/>
              <a:r>
                <a:rPr lang="en-US" sz="1800" b="1" dirty="0">
                  <a:solidFill>
                    <a:schemeClr val="tx1">
                      <a:lumMod val="75000"/>
                      <a:lumOff val="25000"/>
                    </a:schemeClr>
                  </a:solidFill>
                  <a:cs typeface="Arial" pitchFamily="34" charset="0"/>
                </a:rPr>
                <a:t>Integrations and Administration</a:t>
              </a:r>
            </a:p>
          </p:txBody>
        </p:sp>
      </p:grpSp>
      <p:pic>
        <p:nvPicPr>
          <p:cNvPr id="53" name="Graphic 52" descr="Advertising outline">
            <a:extLst>
              <a:ext uri="{FF2B5EF4-FFF2-40B4-BE49-F238E27FC236}">
                <a16:creationId xmlns:a16="http://schemas.microsoft.com/office/drawing/2014/main" id="{9118539C-32ED-4CCB-A16D-848098CED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8857" y="1597669"/>
            <a:ext cx="888938" cy="888938"/>
          </a:xfrm>
          <a:prstGeom prst="rect">
            <a:avLst/>
          </a:prstGeom>
        </p:spPr>
      </p:pic>
      <p:pic>
        <p:nvPicPr>
          <p:cNvPr id="55" name="Graphic 54" descr="Browser window outline">
            <a:extLst>
              <a:ext uri="{FF2B5EF4-FFF2-40B4-BE49-F238E27FC236}">
                <a16:creationId xmlns:a16="http://schemas.microsoft.com/office/drawing/2014/main" id="{B785A9CB-C0DC-A386-1B2E-E5B89EE41A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7614" y="3398447"/>
            <a:ext cx="888938" cy="888938"/>
          </a:xfrm>
          <a:prstGeom prst="rect">
            <a:avLst/>
          </a:prstGeom>
        </p:spPr>
      </p:pic>
      <p:pic>
        <p:nvPicPr>
          <p:cNvPr id="57" name="Graphic 56" descr="Daily calendar outline">
            <a:extLst>
              <a:ext uri="{FF2B5EF4-FFF2-40B4-BE49-F238E27FC236}">
                <a16:creationId xmlns:a16="http://schemas.microsoft.com/office/drawing/2014/main" id="{0731AB5A-6238-0FDA-8D04-7D1F95AFFB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4427" y="1535933"/>
            <a:ext cx="888938" cy="888938"/>
          </a:xfrm>
          <a:prstGeom prst="rect">
            <a:avLst/>
          </a:prstGeom>
        </p:spPr>
      </p:pic>
      <p:pic>
        <p:nvPicPr>
          <p:cNvPr id="59" name="Graphic 58" descr="Database outline">
            <a:extLst>
              <a:ext uri="{FF2B5EF4-FFF2-40B4-BE49-F238E27FC236}">
                <a16:creationId xmlns:a16="http://schemas.microsoft.com/office/drawing/2014/main" id="{170DF89C-A39F-4326-56FC-656CA04B4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30361" y="3398447"/>
            <a:ext cx="888938" cy="888938"/>
          </a:xfrm>
          <a:prstGeom prst="rect">
            <a:avLst/>
          </a:prstGeom>
        </p:spPr>
      </p:pic>
      <p:sp>
        <p:nvSpPr>
          <p:cNvPr id="60" name="TextBox 59">
            <a:extLst>
              <a:ext uri="{FF2B5EF4-FFF2-40B4-BE49-F238E27FC236}">
                <a16:creationId xmlns:a16="http://schemas.microsoft.com/office/drawing/2014/main" id="{F39F7F48-41EC-3BAB-A19D-3CCBC7BD4F69}"/>
              </a:ext>
            </a:extLst>
          </p:cNvPr>
          <p:cNvSpPr txBox="1"/>
          <p:nvPr/>
        </p:nvSpPr>
        <p:spPr>
          <a:xfrm>
            <a:off x="2720006" y="4442628"/>
            <a:ext cx="586640" cy="553682"/>
          </a:xfrm>
          <a:prstGeom prst="rect">
            <a:avLst/>
          </a:prstGeom>
          <a:noFill/>
        </p:spPr>
        <p:txBody>
          <a:bodyPr wrap="square" lIns="0" tIns="0" rIns="0" bIns="0" rtlCol="0" anchor="ctr">
            <a:noAutofit/>
          </a:bodyPr>
          <a:lstStyle/>
          <a:p>
            <a:pPr algn="ctr"/>
            <a:r>
              <a:rPr lang="en-US" sz="3600" dirty="0">
                <a:solidFill>
                  <a:schemeClr val="bg1"/>
                </a:solidFill>
                <a:latin typeface="Segoe UI Black" panose="020B0A02040204020203" pitchFamily="34" charset="0"/>
                <a:ea typeface="Segoe UI Black" panose="020B0A02040204020203" pitchFamily="34" charset="0"/>
              </a:rPr>
              <a:t>01</a:t>
            </a:r>
            <a:endParaRPr lang="en-IN" sz="3600" dirty="0">
              <a:solidFill>
                <a:schemeClr val="bg1"/>
              </a:solidFill>
              <a:latin typeface="Segoe UI Black" panose="020B0A02040204020203" pitchFamily="34" charset="0"/>
              <a:ea typeface="Segoe UI Black" panose="020B0A02040204020203" pitchFamily="34" charset="0"/>
            </a:endParaRPr>
          </a:p>
        </p:txBody>
      </p:sp>
      <p:sp>
        <p:nvSpPr>
          <p:cNvPr id="61" name="TextBox 60">
            <a:extLst>
              <a:ext uri="{FF2B5EF4-FFF2-40B4-BE49-F238E27FC236}">
                <a16:creationId xmlns:a16="http://schemas.microsoft.com/office/drawing/2014/main" id="{A3420B2E-9556-7667-C859-FE5C700A2C75}"/>
              </a:ext>
            </a:extLst>
          </p:cNvPr>
          <p:cNvSpPr txBox="1"/>
          <p:nvPr/>
        </p:nvSpPr>
        <p:spPr>
          <a:xfrm>
            <a:off x="5158763" y="2367220"/>
            <a:ext cx="586640" cy="553682"/>
          </a:xfrm>
          <a:prstGeom prst="rect">
            <a:avLst/>
          </a:prstGeom>
          <a:noFill/>
        </p:spPr>
        <p:txBody>
          <a:bodyPr wrap="square" lIns="0" tIns="0" rIns="0" bIns="0" rtlCol="0" anchor="ctr">
            <a:noAutofit/>
          </a:bodyPr>
          <a:lstStyle/>
          <a:p>
            <a:pPr algn="ctr"/>
            <a:r>
              <a:rPr lang="en-US" sz="3600" dirty="0">
                <a:solidFill>
                  <a:schemeClr val="bg1"/>
                </a:solidFill>
                <a:latin typeface="Segoe UI Black" panose="020B0A02040204020203" pitchFamily="34" charset="0"/>
                <a:ea typeface="Segoe UI Black" panose="020B0A02040204020203" pitchFamily="34" charset="0"/>
              </a:rPr>
              <a:t>02</a:t>
            </a:r>
            <a:endParaRPr lang="en-IN" sz="3600" dirty="0">
              <a:solidFill>
                <a:schemeClr val="bg1"/>
              </a:solidFill>
              <a:latin typeface="Segoe UI Black" panose="020B0A02040204020203" pitchFamily="34" charset="0"/>
              <a:ea typeface="Segoe UI Black" panose="020B0A02040204020203" pitchFamily="34" charset="0"/>
            </a:endParaRPr>
          </a:p>
        </p:txBody>
      </p:sp>
      <p:sp>
        <p:nvSpPr>
          <p:cNvPr id="62" name="TextBox 61">
            <a:extLst>
              <a:ext uri="{FF2B5EF4-FFF2-40B4-BE49-F238E27FC236}">
                <a16:creationId xmlns:a16="http://schemas.microsoft.com/office/drawing/2014/main" id="{EF7543A3-6FDA-E57B-7588-46D8AFA09E27}"/>
              </a:ext>
            </a:extLst>
          </p:cNvPr>
          <p:cNvSpPr txBox="1"/>
          <p:nvPr/>
        </p:nvSpPr>
        <p:spPr>
          <a:xfrm>
            <a:off x="7665576" y="4437636"/>
            <a:ext cx="586640" cy="553682"/>
          </a:xfrm>
          <a:prstGeom prst="rect">
            <a:avLst/>
          </a:prstGeom>
          <a:noFill/>
        </p:spPr>
        <p:txBody>
          <a:bodyPr wrap="square" lIns="0" tIns="0" rIns="0" bIns="0" rtlCol="0" anchor="ctr">
            <a:noAutofit/>
          </a:bodyPr>
          <a:lstStyle/>
          <a:p>
            <a:pPr algn="ctr"/>
            <a:r>
              <a:rPr lang="en-US" sz="3600" dirty="0">
                <a:solidFill>
                  <a:schemeClr val="bg1"/>
                </a:solidFill>
                <a:latin typeface="Segoe UI Black" panose="020B0A02040204020203" pitchFamily="34" charset="0"/>
                <a:ea typeface="Segoe UI Black" panose="020B0A02040204020203" pitchFamily="34" charset="0"/>
              </a:rPr>
              <a:t>03</a:t>
            </a:r>
            <a:endParaRPr lang="en-IN" sz="3600" dirty="0">
              <a:solidFill>
                <a:schemeClr val="bg1"/>
              </a:solidFill>
              <a:latin typeface="Segoe UI Black" panose="020B0A02040204020203" pitchFamily="34" charset="0"/>
              <a:ea typeface="Segoe UI Black" panose="020B0A02040204020203" pitchFamily="34" charset="0"/>
            </a:endParaRPr>
          </a:p>
        </p:txBody>
      </p:sp>
      <p:sp>
        <p:nvSpPr>
          <p:cNvPr id="63" name="TextBox 62">
            <a:extLst>
              <a:ext uri="{FF2B5EF4-FFF2-40B4-BE49-F238E27FC236}">
                <a16:creationId xmlns:a16="http://schemas.microsoft.com/office/drawing/2014/main" id="{87C0E9A7-D4C4-F5F1-585D-1C73BFF4A546}"/>
              </a:ext>
            </a:extLst>
          </p:cNvPr>
          <p:cNvSpPr txBox="1"/>
          <p:nvPr/>
        </p:nvSpPr>
        <p:spPr>
          <a:xfrm>
            <a:off x="10181510" y="2367220"/>
            <a:ext cx="586640" cy="553682"/>
          </a:xfrm>
          <a:prstGeom prst="rect">
            <a:avLst/>
          </a:prstGeom>
          <a:noFill/>
        </p:spPr>
        <p:txBody>
          <a:bodyPr wrap="square" lIns="0" tIns="0" rIns="0" bIns="0" rtlCol="0" anchor="ctr">
            <a:noAutofit/>
          </a:bodyPr>
          <a:lstStyle/>
          <a:p>
            <a:pPr algn="ctr"/>
            <a:r>
              <a:rPr lang="en-US" sz="3600" dirty="0">
                <a:solidFill>
                  <a:schemeClr val="bg1"/>
                </a:solidFill>
                <a:latin typeface="Segoe UI Black" panose="020B0A02040204020203" pitchFamily="34" charset="0"/>
                <a:ea typeface="Segoe UI Black" panose="020B0A02040204020203" pitchFamily="34" charset="0"/>
              </a:rPr>
              <a:t>04</a:t>
            </a:r>
            <a:endParaRPr lang="en-IN" sz="36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96860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A5A5A5"/>
                </a:solidFill>
                <a:effectLst/>
                <a:uLnTx/>
                <a:uFillTx/>
                <a:latin typeface="Cooper Black" panose="0208090404030B020404" pitchFamily="18" charset="0"/>
                <a:ea typeface="+mj-ea"/>
                <a:cs typeface="+mj-cs"/>
              </a:rPr>
              <a:t>On-premise v/s Cloud System</a:t>
            </a:r>
            <a:endParaRPr lang="en-US" dirty="0"/>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a:xfrm>
            <a:off x="189756" y="112873"/>
            <a:ext cx="10969943" cy="711081"/>
          </a:xfrm>
        </p:spPr>
        <p:txBody>
          <a:bodyPr/>
          <a:lstStyle/>
          <a:p>
            <a:r>
              <a:rPr kumimoji="0" lang="en-US" sz="3600" b="1" i="0" u="none" strike="noStrike" kern="1200" cap="none" spc="0" normalizeH="0" baseline="0" noProof="0" dirty="0">
                <a:ln>
                  <a:noFill/>
                </a:ln>
                <a:solidFill>
                  <a:srgbClr val="A5A5A5"/>
                </a:solidFill>
                <a:effectLst/>
                <a:uLnTx/>
                <a:uFillTx/>
                <a:latin typeface="Cooper Black" panose="0208090404030B020404" pitchFamily="18" charset="0"/>
                <a:ea typeface="+mj-ea"/>
                <a:cs typeface="+mj-cs"/>
              </a:rPr>
              <a:t>What does Cloud offers ?</a:t>
            </a:r>
            <a:endParaRPr lang="en-US" dirty="0"/>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rgbClr val="00B0F0"/>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rgbClr val="00B0F0"/>
                </a:solidFill>
                <a:latin typeface="Arial"/>
              </a:rPr>
              <a:t>Managed by Infrastructure </a:t>
            </a:r>
          </a:p>
          <a:p>
            <a:pPr algn="r" defTabSz="914400"/>
            <a:r>
              <a:rPr lang="en-US" sz="1800" dirty="0">
                <a:solidFill>
                  <a:srgbClr val="00B0F0"/>
                </a:solidFill>
                <a:latin typeface="Arial"/>
              </a:rPr>
              <a:t>providers </a:t>
            </a:r>
          </a:p>
          <a:p>
            <a:pPr algn="r" defTabSz="914400"/>
            <a:r>
              <a:rPr lang="en-US" sz="1800" dirty="0">
                <a:solidFill>
                  <a:srgbClr val="00B0F0"/>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rgbClr val="00B0F0"/>
              </a:solidFill>
              <a:latin typeface="Arial"/>
            </a:endParaRPr>
          </a:p>
          <a:p>
            <a:pPr algn="r" defTabSz="914400"/>
            <a:r>
              <a:rPr lang="en-US" sz="1800" dirty="0">
                <a:solidFill>
                  <a:srgbClr val="00B0F0"/>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rgbClr val="00B0F0"/>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rgbClr val="00B0F0"/>
                </a:solidFill>
                <a:latin typeface="Arial"/>
              </a:rPr>
              <a:t>Fully ready landscape with reusable services</a:t>
            </a:r>
          </a:p>
          <a:p>
            <a:pPr defTabSz="914400"/>
            <a:endParaRPr lang="en-US" sz="1800" dirty="0">
              <a:solidFill>
                <a:srgbClr val="00B0F0"/>
              </a:solidFill>
              <a:latin typeface="Arial"/>
            </a:endParaRPr>
          </a:p>
          <a:p>
            <a:pPr marL="285750" indent="-285750" defTabSz="914400">
              <a:buFont typeface="Arial" panose="020B0604020202020204" pitchFamily="34" charset="0"/>
              <a:buChar char="•"/>
            </a:pPr>
            <a:r>
              <a:rPr lang="en-US" sz="1800" dirty="0">
                <a:solidFill>
                  <a:srgbClr val="00B0F0"/>
                </a:solidFill>
                <a:latin typeface="Arial"/>
              </a:rPr>
              <a:t>Scalability</a:t>
            </a:r>
          </a:p>
          <a:p>
            <a:pPr marL="285750" indent="-285750" defTabSz="914400">
              <a:buFont typeface="Arial" panose="020B0604020202020204" pitchFamily="34" charset="0"/>
              <a:buChar char="•"/>
            </a:pPr>
            <a:r>
              <a:rPr lang="en-US" sz="1800" dirty="0">
                <a:solidFill>
                  <a:srgbClr val="00B0F0"/>
                </a:solidFill>
                <a:latin typeface="Arial"/>
              </a:rPr>
              <a:t>Elasticity</a:t>
            </a:r>
          </a:p>
          <a:p>
            <a:pPr marL="285750" indent="-285750" defTabSz="914400">
              <a:buFont typeface="Arial" panose="020B0604020202020204" pitchFamily="34" charset="0"/>
              <a:buChar char="•"/>
            </a:pPr>
            <a:r>
              <a:rPr lang="en-US" sz="1800" dirty="0">
                <a:solidFill>
                  <a:srgbClr val="00B0F0"/>
                </a:solidFill>
                <a:latin typeface="Arial"/>
              </a:rPr>
              <a:t>Low TCO</a:t>
            </a:r>
          </a:p>
          <a:p>
            <a:pPr marL="285750" indent="-285750" defTabSz="914400">
              <a:buFont typeface="Arial" panose="020B0604020202020204" pitchFamily="34" charset="0"/>
              <a:buChar char="•"/>
            </a:pPr>
            <a:endParaRPr lang="en-US" sz="1800" dirty="0">
              <a:solidFill>
                <a:srgbClr val="00B0F0"/>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Difference between Cloud and On premise </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68762" y="836712"/>
            <a:ext cx="11342274" cy="5832648"/>
          </a:xfrm>
        </p:spPr>
        <p:txBody>
          <a:bodyPr>
            <a:normAutofit fontScale="92500" lnSpcReduction="10000"/>
          </a:bodyPr>
          <a:lstStyle/>
          <a:p>
            <a:r>
              <a:rPr lang="en-US" dirty="0"/>
              <a:t>An On-premise software requires following</a:t>
            </a:r>
          </a:p>
          <a:p>
            <a:pPr marL="342900" indent="-342900">
              <a:buFont typeface="Arial" panose="020B0604020202020204" pitchFamily="34" charset="0"/>
              <a:buChar char="•"/>
            </a:pPr>
            <a:r>
              <a:rPr lang="en-US" dirty="0"/>
              <a:t>Hardware and Software DVD needs to be purchased</a:t>
            </a:r>
          </a:p>
          <a:p>
            <a:pPr marL="342900" indent="-342900">
              <a:buFont typeface="Arial" panose="020B0604020202020204" pitchFamily="34" charset="0"/>
              <a:buChar char="•"/>
            </a:pPr>
            <a:r>
              <a:rPr lang="en-US" dirty="0"/>
              <a:t>Networking needs to be setup</a:t>
            </a:r>
          </a:p>
          <a:p>
            <a:pPr marL="342900" indent="-342900">
              <a:buFont typeface="Arial" panose="020B0604020202020204" pitchFamily="34" charset="0"/>
              <a:buChar char="•"/>
            </a:pPr>
            <a:r>
              <a:rPr lang="en-US" dirty="0"/>
              <a:t>License needs to be purchased by paying a lump-sum amount for multi-year</a:t>
            </a:r>
          </a:p>
          <a:p>
            <a:pPr marL="342900" indent="-342900">
              <a:buFont typeface="Arial" panose="020B0604020202020204" pitchFamily="34" charset="0"/>
              <a:buChar char="•"/>
            </a:pPr>
            <a:r>
              <a:rPr lang="en-US" dirty="0"/>
              <a:t>Hire professionals (Basis consultants) to manage this software</a:t>
            </a:r>
          </a:p>
          <a:p>
            <a:pPr marL="342900" indent="-342900">
              <a:buFont typeface="Arial" panose="020B0604020202020204" pitchFamily="34" charset="0"/>
              <a:buChar char="•"/>
            </a:pPr>
            <a:r>
              <a:rPr lang="en-US" dirty="0"/>
              <a:t>Upgrades and support packs needs to be updated by your team, including test, some downtime</a:t>
            </a:r>
          </a:p>
          <a:p>
            <a:pPr marL="342900" indent="-342900">
              <a:buFont typeface="Arial" panose="020B0604020202020204" pitchFamily="34" charset="0"/>
              <a:buChar char="•"/>
            </a:pPr>
            <a:r>
              <a:rPr lang="en-US" dirty="0"/>
              <a:t>Initial investment TCO is very high</a:t>
            </a:r>
          </a:p>
          <a:p>
            <a:pPr marL="342900" indent="-342900">
              <a:buFont typeface="Arial" panose="020B0604020202020204" pitchFamily="34" charset="0"/>
              <a:buChar char="•"/>
            </a:pPr>
            <a:r>
              <a:rPr lang="en-US" dirty="0"/>
              <a:t>Scalability is hard to achieve</a:t>
            </a:r>
          </a:p>
          <a:p>
            <a:r>
              <a:rPr lang="en-US" dirty="0"/>
              <a:t>Example – SAP BW, SAP BW/4HANA, SAP ECC, S/4HANA, BOBJ, HANA OP, Outlook</a:t>
            </a:r>
          </a:p>
          <a:p>
            <a:endParaRPr lang="en-US" dirty="0"/>
          </a:p>
          <a:p>
            <a:r>
              <a:rPr lang="en-US" b="1" dirty="0"/>
              <a:t>Cloud Solution needs</a:t>
            </a:r>
          </a:p>
          <a:p>
            <a:pPr marL="342900" indent="-342900">
              <a:buFont typeface="Arial" panose="020B0604020202020204" pitchFamily="34" charset="0"/>
              <a:buChar char="•"/>
            </a:pPr>
            <a:r>
              <a:rPr lang="en-US" dirty="0"/>
              <a:t>Customers do not need to buy any hardware; the hardware will be setup by vendor </a:t>
            </a:r>
          </a:p>
          <a:p>
            <a:pPr marL="342900" indent="-342900">
              <a:buFont typeface="Arial" panose="020B0604020202020204" pitchFamily="34" charset="0"/>
              <a:buChar char="•"/>
            </a:pPr>
            <a:r>
              <a:rPr lang="en-US" dirty="0"/>
              <a:t>We consume just software as SaaS, There is no installation needed in your co.</a:t>
            </a:r>
          </a:p>
          <a:p>
            <a:pPr marL="342900" indent="-342900">
              <a:buFont typeface="Arial" panose="020B0604020202020204" pitchFamily="34" charset="0"/>
              <a:buChar char="•"/>
            </a:pPr>
            <a:r>
              <a:rPr lang="en-US" dirty="0"/>
              <a:t>No need to hire Basis professionals </a:t>
            </a:r>
          </a:p>
          <a:p>
            <a:pPr marL="342900" indent="-342900">
              <a:buFont typeface="Arial" panose="020B0604020202020204" pitchFamily="34" charset="0"/>
              <a:buChar char="•"/>
            </a:pPr>
            <a:r>
              <a:rPr lang="en-US" dirty="0"/>
              <a:t>Complete upgrade and hotfixes is the responsibility of vendor</a:t>
            </a:r>
          </a:p>
          <a:p>
            <a:pPr marL="342900" indent="-342900">
              <a:buFont typeface="Arial" panose="020B0604020202020204" pitchFamily="34" charset="0"/>
              <a:buChar char="•"/>
            </a:pPr>
            <a:r>
              <a:rPr lang="en-US" dirty="0"/>
              <a:t>We use subscription model where we pay per user, per month, Scalability is easy to achieve</a:t>
            </a:r>
          </a:p>
          <a:p>
            <a:pPr marL="342900" indent="-342900">
              <a:buFont typeface="Arial" panose="020B0604020202020204" pitchFamily="34" charset="0"/>
              <a:buChar char="•"/>
            </a:pPr>
            <a:r>
              <a:rPr lang="en-US" dirty="0"/>
              <a:t>Faster innovation cycle, Faster adoption, Lower TCO</a:t>
            </a:r>
          </a:p>
          <a:p>
            <a:r>
              <a:rPr lang="en-US" dirty="0"/>
              <a:t>Example – Gmail, Netflix, Uber, S/4HANA Cloud, SAP Datasphere, SAP Analytics Cloud</a:t>
            </a:r>
          </a:p>
        </p:txBody>
      </p:sp>
    </p:spTree>
    <p:extLst>
      <p:ext uri="{BB962C8B-B14F-4D97-AF65-F5344CB8AC3E}">
        <p14:creationId xmlns:p14="http://schemas.microsoft.com/office/powerpoint/2010/main" val="423926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BTP?</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r>
              <a:rPr lang="en-US" dirty="0"/>
              <a:t>SAP BTP is a Platform as a Service offered by SAP for developers and development teams. It offers tools, services, runtimes, databases, technology, life cycle, CI/CD, logging, tracing, troubleshooting, connectivity etc. to build SaaS applications.</a:t>
            </a:r>
          </a:p>
          <a:p>
            <a:r>
              <a:rPr lang="en-US" dirty="0"/>
              <a:t>The platform itself runs on top of IaaS which is provided by AWS, GCP, Azure.</a:t>
            </a:r>
          </a:p>
          <a:p>
            <a:endParaRPr lang="en-US" dirty="0"/>
          </a:p>
          <a:p>
            <a:r>
              <a:rPr lang="en-US" dirty="0"/>
              <a:t>We can check the platform features and applications which are built on top of platform below</a:t>
            </a:r>
          </a:p>
          <a:p>
            <a:r>
              <a:rPr lang="en-US" dirty="0">
                <a:hlinkClick r:id="rId2"/>
              </a:rPr>
              <a:t>https://discovery-center.cloud.sap/serviceCatalog</a:t>
            </a:r>
            <a:endParaRPr lang="en-US" dirty="0"/>
          </a:p>
          <a:p>
            <a:endParaRPr lang="en-US" dirty="0"/>
          </a:p>
          <a:p>
            <a:r>
              <a:rPr lang="en-US" dirty="0"/>
              <a:t>SAP Datasphere and SAP Analytics cloud are separate SaaS hosted on top of SAP BTP platform. Behind the scenes the data is stored inside the HANA cloud system, it is a Database as a service on top the BTP.</a:t>
            </a:r>
          </a:p>
        </p:txBody>
      </p:sp>
    </p:spTree>
    <p:extLst>
      <p:ext uri="{BB962C8B-B14F-4D97-AF65-F5344CB8AC3E}">
        <p14:creationId xmlns:p14="http://schemas.microsoft.com/office/powerpoint/2010/main" val="3371083483"/>
      </p:ext>
    </p:extLst>
  </p:cSld>
  <p:clrMapOvr>
    <a:masterClrMapping/>
  </p:clrMapOvr>
</p:sld>
</file>

<file path=ppt/theme/theme1.xml><?xml version="1.0" encoding="utf-8"?>
<a:theme xmlns:a="http://schemas.openxmlformats.org/drawingml/2006/main" name="Office Theme">
  <a:themeElements>
    <a:clrScheme name="Custom 412">
      <a:dk1>
        <a:sysClr val="windowText" lastClr="000000"/>
      </a:dk1>
      <a:lt1>
        <a:sysClr val="window" lastClr="FFFFFF"/>
      </a:lt1>
      <a:dk2>
        <a:srgbClr val="153153"/>
      </a:dk2>
      <a:lt2>
        <a:srgbClr val="EEECE1"/>
      </a:lt2>
      <a:accent1>
        <a:srgbClr val="4AADC5"/>
      </a:accent1>
      <a:accent2>
        <a:srgbClr val="D1D1D5"/>
      </a:accent2>
      <a:accent3>
        <a:srgbClr val="CFEAF1"/>
      </a:accent3>
      <a:accent4>
        <a:srgbClr val="7DBCD9"/>
      </a:accent4>
      <a:accent5>
        <a:srgbClr val="6496D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16583</TotalTime>
  <Words>3044</Words>
  <Application>Microsoft Office PowerPoint</Application>
  <PresentationFormat>Custom</PresentationFormat>
  <Paragraphs>281</Paragraphs>
  <Slides>31</Slides>
  <Notes>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vt:i4>
      </vt:variant>
    </vt:vector>
  </HeadingPairs>
  <TitlesOfParts>
    <vt:vector size="47" baseType="lpstr">
      <vt:lpstr>72</vt:lpstr>
      <vt:lpstr>72 Brand Variable</vt:lpstr>
      <vt:lpstr>72 Condensed</vt:lpstr>
      <vt:lpstr>Arial</vt:lpstr>
      <vt:lpstr>Arial Black</vt:lpstr>
      <vt:lpstr>ArialMT</vt:lpstr>
      <vt:lpstr>BentonSansRegular</vt:lpstr>
      <vt:lpstr>Calibri</vt:lpstr>
      <vt:lpstr>Cooper Black</vt:lpstr>
      <vt:lpstr>Open Sans</vt:lpstr>
      <vt:lpstr>SAPRegular</vt:lpstr>
      <vt:lpstr>Segoe UI</vt:lpstr>
      <vt:lpstr>Segoe UI Black</vt:lpstr>
      <vt:lpstr>Segoe UI Light</vt:lpstr>
      <vt:lpstr>Wingdings-Regular</vt:lpstr>
      <vt:lpstr>Office Theme</vt:lpstr>
      <vt:lpstr>SAP Datasphere Training – Day 1</vt:lpstr>
      <vt:lpstr>Agenda</vt:lpstr>
      <vt:lpstr>Who is this course for?</vt:lpstr>
      <vt:lpstr>Introduction to Datasphere</vt:lpstr>
      <vt:lpstr>Course Outlook</vt:lpstr>
      <vt:lpstr>On-premise v/s Cloud System</vt:lpstr>
      <vt:lpstr>What does Cloud offers ?</vt:lpstr>
      <vt:lpstr>Difference between Cloud and On premise </vt:lpstr>
      <vt:lpstr>What is SAP BTP?</vt:lpstr>
      <vt:lpstr>What are the Datasphere Service plans?</vt:lpstr>
      <vt:lpstr>Where does Data Warehouse fits?</vt:lpstr>
      <vt:lpstr>What is HANA and BW/4HANA?</vt:lpstr>
      <vt:lpstr>Evolution of SAP BW</vt:lpstr>
      <vt:lpstr>What is SAP Datasphere aka Data Warehouse Cloud?</vt:lpstr>
      <vt:lpstr>Benefits of Datasphere</vt:lpstr>
      <vt:lpstr>What is Datasphere How it evolving from DWC?</vt:lpstr>
      <vt:lpstr>Statement of Direction</vt:lpstr>
      <vt:lpstr>Implementation Strategy?</vt:lpstr>
      <vt:lpstr>Datasphere Architecture</vt:lpstr>
      <vt:lpstr>Developer’s Bird eye view</vt:lpstr>
      <vt:lpstr>What is SAP Analytics Cloud?</vt:lpstr>
      <vt:lpstr>How Datasphere is different from SAC?</vt:lpstr>
      <vt:lpstr>Getting Started</vt:lpstr>
      <vt:lpstr>Buy Productive instance</vt:lpstr>
      <vt:lpstr>System Walkthrough</vt:lpstr>
      <vt:lpstr>System Walkthrough</vt:lpstr>
      <vt:lpstr>What is Spaces in Datasphere?</vt:lpstr>
      <vt:lpstr>Helpful links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PowerPoint Template</dc:title>
  <dc:creator>Julian</dc:creator>
  <cp:lastModifiedBy>Anubhav Oberoy</cp:lastModifiedBy>
  <cp:revision>351</cp:revision>
  <dcterms:created xsi:type="dcterms:W3CDTF">2013-09-12T13:05:01Z</dcterms:created>
  <dcterms:modified xsi:type="dcterms:W3CDTF">2024-07-15T15:13:35Z</dcterms:modified>
</cp:coreProperties>
</file>